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7" r:id="rId3"/>
    <p:sldId id="268" r:id="rId4"/>
    <p:sldId id="266" r:id="rId5"/>
    <p:sldId id="269" r:id="rId6"/>
    <p:sldId id="270" r:id="rId7"/>
    <p:sldId id="271" r:id="rId8"/>
  </p:sldIdLst>
  <p:sldSz cx="6858000" cy="9144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43" autoAdjust="0"/>
  </p:normalViewPr>
  <p:slideViewPr>
    <p:cSldViewPr>
      <p:cViewPr varScale="1">
        <p:scale>
          <a:sx n="63" d="100"/>
          <a:sy n="63" d="100"/>
        </p:scale>
        <p:origin x="18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83AC-0C1D-4649-93EA-E96A7A1393C5}" type="datetimeFigureOut">
              <a:rPr lang="tr-TR" smtClean="0"/>
              <a:pPr/>
              <a:t>16.07.2025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F7DE6-E4EF-4AE2-83FE-77F57CF767B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9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30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252F6-019B-84C2-3316-CE61E583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7CD3F5B5-2B96-95D7-1E8C-861E7DAC9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F393DB70-4FDA-1A27-540F-DE81BD667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6CBB8D09-9331-54CB-AB55-15F217E1B1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5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18236-5B8E-3B00-B4EB-61BE894D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7945613D-0B93-BB32-5175-60DD5EF53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D5965D48-7512-EAFF-E309-7910C463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4B91BCF9-F527-A26C-4027-CD02C5721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63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0E3CC-49BE-C674-75AA-36AB8F3A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98B2834D-006D-ABD5-6217-009CD30AC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4DE18850-9BB7-DD35-55AA-54ED610A1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D81A1206-9BD3-3140-82AB-32E65C47C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3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46FC-76F4-3844-A746-193BA3DF4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3F22AB51-7EF9-4F60-D70C-3B87D5D25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707BF71D-7D36-29C2-494C-9188D988D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3F7FED69-D82B-1738-B917-0340798FC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56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C01D-31A5-DA85-D0BB-67FB3A95A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B6131616-14C3-BF8F-8495-43A311BDD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27248332-CBF8-0D4B-20E4-F5FB47B61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70B914EC-0862-42F3-CFA0-ADF18656E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6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90D3-09FF-3B31-615D-EB88E41C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65ACF3BD-7339-EA6D-0573-601611175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8851C614-191E-A20C-4DA7-B8779231A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5BBA5013-E07F-ABCF-53F8-53147E26C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7DE6-E4EF-4AE2-83FE-77F57CF767B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8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EB11-8679-41B7-94C2-D8A1900F3C9A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F60D-6726-4980-BB64-783A0BD2EF28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3729037" y="488953"/>
            <a:ext cx="1157288" cy="104013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57177" y="488953"/>
            <a:ext cx="3357563" cy="104013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C8EC-08DE-47E5-A78C-00CEF2B813A4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5607-B4F7-4728-AF51-3DFDF98CF4F7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BAE2-A4F2-469D-B447-F1DA9DA303D8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331E-93BB-4F12-A031-ABC9855F1216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5AB6-B6CA-417C-B3D1-EB1F2BF4470B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8BD8-8C51-4303-946B-545F97B3CF45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3BB0-32C0-4C49-80CC-75320394FE7F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3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1290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42903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3C53-0BCA-458B-AC5D-BB41C1DDA05A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BE3F-0718-43E5-A546-ABF7ADFB85A6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8103-7C67-48C6-BEAB-FADC6E81F8CD}" type="datetime1">
              <a:rPr lang="tr-TR" smtClean="0"/>
              <a:pPr/>
              <a:t>16.07.2025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6B7E-307E-4972-99C3-B3D0F5AD507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veli.ozcan.478065?__cft__%5b0%5d=AZV8TC3LXwRW4Umw1v1czl0mk2qwXsE0-rz7Qi3UAZuPeanM1Z9QjuqHNcaVJ6V4wT_r6ff9s16Cdnx_G934v2YGwefzk6cl9R3OBUQpLarVgdZNSESn6hMHI_EXs1ZEJmO2W5nVjFGM0KpMYR_cdRBM45wAvQaYnGCXoYjRN_RE3Ca2aR-vj2e-4VonEO_v2rJSZoswwcXJ9dvfpzumV6bB&amp;__tn__=-%5dK-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veli.ozcan.478065?__cft__%5b0%5d=AZUt5vSTc40I4jtwRTQ6cL_xMf10GRV-fbgvGCYc9iZcDQK8IxP7OZwTBVJI-z1x0Tlrv8-EbXqyPx-ax0p3sf3GV6Ph7A77VnjpbgtRAIlHNLkU79mgD6aANI078-cSRkAIcnRxrCcBLoM0ajGsK7jwSYjsnFbe9uCeMX02GBRcvgHvGMW4F8bRTCm47eF3AUOogUtJm4ERG_PpcdNaMZOj&amp;__tn__=-%5dK-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veli.ozcan.478065?__cft__%5b0%5d=AZXzFsokBreq6YbjpxY67IhfqzeL7Mo1xqOo8i2nftHoa-mOI4n3eV9SHWenLhY0jce4z3xElOuZ8DfUO8dzRmQHijNeVfTQt75Mbjl0eiZKqxNAP2fvc-IYSYaIOEpxsQEqlCPwvNkYWXs8UOs4gkYqzLspgRlXCDemdOJZ6jg-BG2_Kf8oDESKDaYJoB8CNKBfpfjnqKDkB3kkqbHFdPYP&amp;__tn__=-%5dK-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www.facebook.com/veli.ozcan.478065?__cft__%5b0%5d=AZUkVN2KpI2CVahJJO6NbqFhaM7CoO5EBBveuzklu1m4rNW1IYnDJWNNqbIuov_Xayy_axdjkQovwLT_7BLPGpSq8k6gg6KwxditOGy7Dffw0Ec1egrUYm_32KuU8jwjZhGpw-ZwO2pMbragVORygipF2AZ4i0u7na3VXsGDCmLuZaoihAeJVYTGHHYKec8qGChR8GoH9NNbrmyXxa6PUioc&amp;__tn__=-%5dK-R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eli.ozcan.478065?__cft__%5b0%5d=AZUm2z8MPB3ypKhh3_RMP2Jo3kQ9YBtlExGdLNL8C6eYa1BCUfrFu9fFDjTc4QvH-0qJPt8DJcghQtNmgEmF0yvaa4o3Ymx-ds3ZKQzGegX4hfbM87qPT5PvmO3jAD_oEGlD9-8QgBioHVYjWb8S0FImUE3j6wE0_h8XK2F04SDLYwtr925A6PBFgWbIEqHjOJ9KYtpEiS_iXiWEZOuwdVy-&amp;__tn__=-%5dK-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www.facebook.com/veli.ozcan.478065?__cft__%5b0%5d=AZWMFGUNpa49mtcs3X4vsVEVh6Hy6ak-CW9oXfugLHrvbLslEaKE8pjskdUueCE_Yg0HO7OoqY1SLtKG2g6_rY5sB2cwIU2YmR1o_t0xkBWw5Forg4r9H-jJtU4IbrrDGQtfPkThE0iNmVvbrhMmMQI1v6g1TR8_iAbFozg16xuWDCVn-wyyWS4pwSokBxS_7gKIXcynwwk287INBLc-Aqx5&amp;__tn__=-%5dK-R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s://www.facebook.com/veli.ozcan.478065?__cft__%5b0%5d=AZWiokGTgb0HMMvx9TEbH4F3_LhDLlyUYRs8Z2GQNi5Jvde3crheYK8v8sdzazLGk4BvpRBTnxzv9Qc4i7rp2GKwxAvA8XAJDVCaMhWGjhmUM3m_OtD5Rruoa3W_1JrngjWl_kw-e2yCi5bkWQ7U8AigDWz9ZQBWdTo1L8QjSGzrkXnuRpFdfzHKBpoPgH3ascZwj-Wm-g4YcalkmEEd9jmp&amp;__tn__=-%5dK-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veli.ozcan.478065?__cft__%5b0%5d=AZXXw4BnzoqJNdO55De8KCF3IVuBRM2ZdBIjSc-lt_dPXG4vjxad3hGfJM-Lia5JU8LKmz0VlJ9In5Nh2lBqtod7yNbcrAREAh9b9Zdc03APyCcmEqFic_Ul4HIhMiqY7dhFtEu6Shcu-H_sa0N3dAhV0erybVPszybFpPIYITZCFlKs7HSLXxY8YEdxBRXFkmr5X3ycivgIVqBkgkJj1ifB&amp;__tn__=-%5dK-R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veli.ozcan.478065?__cft__%5b0%5d=AZWEXpx9dJ1ZXU9VBSr24oTJWxYh2tFJn33a_iDolCl933dOultfIB0U253qCrkcpQBix9IuBxUdrnEpLroit-AaR7S6z_0mKvsHjfQOt5nn2nz8Us767H4yzvqIHZkSd3SFH_Tp1o4wPH8o323RF8VoGeRTtLQa79SSWiQhGehETBXbbz3fSRTzJDZjITkS8Wp95AmSkCXNtwsknTWRiXxR&amp;__tn__=-%5dK-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s://www.facebook.com/veli.ozcan.478065?__cft__%5b0%5d=AZXyRXGhgkcQRhsmJxd7NCsjJeJFqeTxyx9CGnPt2s_10s7Ew_W6bbNT-xJDvhzzsKzZAaOCUguhouzdCkTQiMyKmbJDSVNFqm_GA_zb2KW7kMQRkiL902NpDQj3iza6jmEEzc5NELYtt9xWctiZRsaX46ZUIG_um504AecaxRlMGTdLsCiTofLCXhTkulB9w03khLkrCJs1O0KUmA71aJsu&amp;__tn__=-%5dK-R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hyperlink" Target="https://www.facebook.com/veli.ozcan.478065?__cft__%5b0%5d=AZVj-QOFIS9P9fFsmGpBUjznp_BM7oBkcPBpx7_ceXvrIyS36RE7NxC0pppeGTrCOynTEf7KYDT-9Ys4KaCId6ABaeeQDberxek_zOisdIUdkEd2hNqSDoGB7nEIlZIfJ_0YQfU4EH2ECzIQ0-WMZo-JJarYB-ZR9OBwnNOaWS7_hQGpfqmaO74EGrCPlJBf520l85gJQyhJV77tzV4gXC32&amp;__tn__=-%5dK-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RHisarciklioglu?__cft__%5b0%5d=AZW2xDv6f6B6RY0W3lTAoyUDVlIW5XNUR50RRRRTgzSZk_LprWdGnBnmLUYyTvMQvFK3YN2W7R2oN9i6O095OdquzSBLCgfJg3LMCmVrok7KyDSFF-X4uVlFCNLhr-FJqdNsykDzsZzl3gnoh3R1He5qEnV2lGzSQZuFc7wKW0nkQNmW2XgQAs5IS0Yb_UHpfV5g0Iz2L4c7qpZngoRe1lhS&amp;__tn__=-%5dK-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dogancan03?__cft__%5b0%5d=AZW2xDv6f6B6RY0W3lTAoyUDVlIW5XNUR50RRRRTgzSZk_LprWdGnBnmLUYyTvMQvFK3YN2W7R2oN9i6O095OdquzSBLCgfJg3LMCmVrok7KyDSFF-X4uVlFCNLhr-FJqdNsykDzsZzl3gnoh3R1He5qEnV2lGzSQZuFc7wKW0nkQNmW2XgQAs5IS0Yb_UHpfV5g0Iz2L4c7qpZngoRe1lhS&amp;__tn__=-%5dK-R" TargetMode="External"/><Relationship Id="rId5" Type="http://schemas.openxmlformats.org/officeDocument/2006/relationships/hyperlink" Target="https://www.facebook.com/veli.ozcan.478065?__cft__%5b0%5d=AZW2xDv6f6B6RY0W3lTAoyUDVlIW5XNUR50RRRRTgzSZk_LprWdGnBnmLUYyTvMQvFK3YN2W7R2oN9i6O095OdquzSBLCgfJg3LMCmVrok7KyDSFF-X4uVlFCNLhr-FJqdNsykDzsZzl3gnoh3R1He5qEnV2lGzSQZuFc7wKW0nkQNmW2XgQAs5IS0Yb_UHpfV5g0Iz2L4c7qpZngoRe1lhS&amp;__tn__=-%5dK-R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-21872" y="-27565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/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/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/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21" name="1 Başlık"/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/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0" y="69431"/>
            <a:ext cx="835393" cy="835393"/>
          </a:xfrm>
          <a:prstGeom prst="rect">
            <a:avLst/>
          </a:prstGeom>
        </p:spPr>
      </p:pic>
      <p:sp>
        <p:nvSpPr>
          <p:cNvPr id="32" name="31 Dikdörtgen"/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21B4630-724F-2EE6-2A08-79A0BF7B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75878"/>
            <a:ext cx="331236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 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Dazkırı Üye Ziyaret</a:t>
            </a:r>
            <a:endParaRPr kumimoji="0" lang="tr-TR" altLang="tr-T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Yönetim Kurulu Başkanımız Veli Özcan, Yönetim Kurulu Üyemiz İlker Çalışkan ve Disiplin Kurulu Üyemiz Barkın Cengiz Dazkırı’da faaliyet gösteren üyelerimizi işyerlerinde ziyaret etti.</a:t>
            </a: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65C8CC2-0941-EE31-0200-B2C34895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965903"/>
            <a:ext cx="3312368" cy="22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7CBD2B64-2D9D-50D9-5CDE-D5975764E9C4}"/>
              </a:ext>
            </a:extLst>
          </p:cNvPr>
          <p:cNvSpPr txBox="1"/>
          <p:nvPr/>
        </p:nvSpPr>
        <p:spPr>
          <a:xfrm>
            <a:off x="3370378" y="3379805"/>
            <a:ext cx="3370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1600" b="1" i="0" dirty="0">
                <a:solidFill>
                  <a:srgbClr val="080809"/>
                </a:solidFill>
                <a:effectLst/>
                <a:latin typeface="inherit"/>
              </a:rPr>
              <a:t>DİTSO’DA E-FATURA E-DEFTER VE GÜNCEL MEVZUATLAR EĞİTİMİ GERÇEKLEŞTİRİLDİ.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inherit"/>
              </a:rPr>
              <a:t>Odamız Meclis Salonunda, Vergi Dairesi Müdürümüz Adem Göbekli tarafından E-Fatura E-Defter ve Güncel Mevzuatlar hakkında eğitim verildi.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A2AE782-B5F3-89A2-A039-3C08BD0B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" y="3273099"/>
            <a:ext cx="3324078" cy="24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B9B701EE-92C3-AFCF-2952-75C5BF45C7AC}"/>
              </a:ext>
            </a:extLst>
          </p:cNvPr>
          <p:cNvSpPr txBox="1"/>
          <p:nvPr/>
        </p:nvSpPr>
        <p:spPr>
          <a:xfrm>
            <a:off x="3382093" y="6497449"/>
            <a:ext cx="3359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Nisan Ayı Olağan Meclis Toplantımızı Meclis Başkanımız Cengiz Güçlü Başkanlığında, 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7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ve Meclis Üyelerimizin katılımıyla gerçekleştirdik.</a:t>
            </a:r>
            <a:endParaRPr lang="tr-TR" sz="1600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7814150-0933-6307-A159-D8CC4911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" y="5941485"/>
            <a:ext cx="332407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0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0CED5-4447-7683-F6FD-4DC740A35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>
            <a:extLst>
              <a:ext uri="{FF2B5EF4-FFF2-40B4-BE49-F238E27FC236}">
                <a16:creationId xmlns:a16="http://schemas.microsoft.com/office/drawing/2014/main" id="{10390F4F-692A-24F0-B972-93F462B51E20}"/>
              </a:ext>
            </a:extLst>
          </p:cNvPr>
          <p:cNvSpPr/>
          <p:nvPr/>
        </p:nvSpPr>
        <p:spPr>
          <a:xfrm>
            <a:off x="0" y="2232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>
            <a:extLst>
              <a:ext uri="{FF2B5EF4-FFF2-40B4-BE49-F238E27FC236}">
                <a16:creationId xmlns:a16="http://schemas.microsoft.com/office/drawing/2014/main" id="{11C4D11E-4CED-7C7C-92B4-539FB31451A4}"/>
              </a:ext>
            </a:extLst>
          </p:cNvPr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AEB53E5F-D494-8FF5-B827-582A4A5C00BA}"/>
              </a:ext>
            </a:extLst>
          </p:cNvPr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>
            <a:extLst>
              <a:ext uri="{FF2B5EF4-FFF2-40B4-BE49-F238E27FC236}">
                <a16:creationId xmlns:a16="http://schemas.microsoft.com/office/drawing/2014/main" id="{54458FD8-2106-463F-9135-34B6837C18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>
            <a:extLst>
              <a:ext uri="{FF2B5EF4-FFF2-40B4-BE49-F238E27FC236}">
                <a16:creationId xmlns:a16="http://schemas.microsoft.com/office/drawing/2014/main" id="{29E213EC-EF70-F9B2-63DB-C918F9B7B4C6}"/>
              </a:ext>
            </a:extLst>
          </p:cNvPr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>
            <a:extLst>
              <a:ext uri="{FF2B5EF4-FFF2-40B4-BE49-F238E27FC236}">
                <a16:creationId xmlns:a16="http://schemas.microsoft.com/office/drawing/2014/main" id="{F84215CE-1590-EE8C-CFC6-FC80E2DCD1F2}"/>
              </a:ext>
            </a:extLst>
          </p:cNvPr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>
            <a:extLst>
              <a:ext uri="{FF2B5EF4-FFF2-40B4-BE49-F238E27FC236}">
                <a16:creationId xmlns:a16="http://schemas.microsoft.com/office/drawing/2014/main" id="{69855B1D-6FD7-D8AC-CF46-EC02B445E837}"/>
              </a:ext>
            </a:extLst>
          </p:cNvPr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id="{46FFFDC9-CB40-4818-7745-6A7EFCB5920E}"/>
              </a:ext>
            </a:extLst>
          </p:cNvPr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>
            <a:extLst>
              <a:ext uri="{FF2B5EF4-FFF2-40B4-BE49-F238E27FC236}">
                <a16:creationId xmlns:a16="http://schemas.microsoft.com/office/drawing/2014/main" id="{8A00BF62-4719-77D0-92B9-40A7F4FF78C8}"/>
              </a:ext>
            </a:extLst>
          </p:cNvPr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>
            <a:extLst>
              <a:ext uri="{FF2B5EF4-FFF2-40B4-BE49-F238E27FC236}">
                <a16:creationId xmlns:a16="http://schemas.microsoft.com/office/drawing/2014/main" id="{1F2E09E4-E4E8-A026-32E5-2699E4F93A82}"/>
              </a:ext>
            </a:extLst>
          </p:cNvPr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>
            <a:extLst>
              <a:ext uri="{FF2B5EF4-FFF2-40B4-BE49-F238E27FC236}">
                <a16:creationId xmlns:a16="http://schemas.microsoft.com/office/drawing/2014/main" id="{D664426D-40F9-406A-C35B-609364FDD734}"/>
              </a:ext>
            </a:extLst>
          </p:cNvPr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>
            <a:extLst>
              <a:ext uri="{FF2B5EF4-FFF2-40B4-BE49-F238E27FC236}">
                <a16:creationId xmlns:a16="http://schemas.microsoft.com/office/drawing/2014/main" id="{CD7E8B6E-6D16-6783-4920-D6858AFCBDB0}"/>
              </a:ext>
            </a:extLst>
          </p:cNvPr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>
            <a:extLst>
              <a:ext uri="{FF2B5EF4-FFF2-40B4-BE49-F238E27FC236}">
                <a16:creationId xmlns:a16="http://schemas.microsoft.com/office/drawing/2014/main" id="{1BBD65DA-174D-E043-3BA1-F66525228AF4}"/>
              </a:ext>
            </a:extLst>
          </p:cNvPr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>
            <a:extLst>
              <a:ext uri="{FF2B5EF4-FFF2-40B4-BE49-F238E27FC236}">
                <a16:creationId xmlns:a16="http://schemas.microsoft.com/office/drawing/2014/main" id="{C0DBFC16-3A14-7139-ABA1-758FD300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1" name="1 Başlık">
            <a:extLst>
              <a:ext uri="{FF2B5EF4-FFF2-40B4-BE49-F238E27FC236}">
                <a16:creationId xmlns:a16="http://schemas.microsoft.com/office/drawing/2014/main" id="{5C36D0E8-89A3-5197-F641-3E4053504B17}"/>
              </a:ext>
            </a:extLst>
          </p:cNvPr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>
            <a:extLst>
              <a:ext uri="{FF2B5EF4-FFF2-40B4-BE49-F238E27FC236}">
                <a16:creationId xmlns:a16="http://schemas.microsoft.com/office/drawing/2014/main" id="{418D98F5-3AFC-DD13-2FE8-CC22C21A2A54}"/>
              </a:ext>
            </a:extLst>
          </p:cNvPr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>
            <a:extLst>
              <a:ext uri="{FF2B5EF4-FFF2-40B4-BE49-F238E27FC236}">
                <a16:creationId xmlns:a16="http://schemas.microsoft.com/office/drawing/2014/main" id="{EB2CED92-1A82-7940-873A-A12AE009E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66D7166-6A98-E821-2EC2-2C2F6F1B75E9}"/>
              </a:ext>
            </a:extLst>
          </p:cNvPr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4FC2C480-0880-EA72-692C-07D3AC2CFEE1}"/>
              </a:ext>
            </a:extLst>
          </p:cNvPr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536F6E9E-8C9E-3DD0-23A6-6FD93553F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" y="21831"/>
            <a:ext cx="835393" cy="835393"/>
          </a:xfrm>
          <a:prstGeom prst="rect">
            <a:avLst/>
          </a:prstGeom>
        </p:spPr>
      </p:pic>
      <p:sp>
        <p:nvSpPr>
          <p:cNvPr id="32" name="31 Dikdörtgen">
            <a:extLst>
              <a:ext uri="{FF2B5EF4-FFF2-40B4-BE49-F238E27FC236}">
                <a16:creationId xmlns:a16="http://schemas.microsoft.com/office/drawing/2014/main" id="{59DEB153-B31C-2477-8315-4792DE367C48}"/>
              </a:ext>
            </a:extLst>
          </p:cNvPr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F197EFE-AF26-68C5-C6A7-6AC9CF5A89A9}"/>
              </a:ext>
            </a:extLst>
          </p:cNvPr>
          <p:cNvSpPr txBox="1"/>
          <p:nvPr/>
        </p:nvSpPr>
        <p:spPr>
          <a:xfrm>
            <a:off x="3275688" y="1123286"/>
            <a:ext cx="3429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tr-TR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Yeni Üyemiz; 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SÜVARİ AKARYAKIT SANAYİ VE TİCARET LİMİTED ŞİRKETİ DİNAR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AFYONKARAHİSAR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ŞUBESİ’ne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odamız üyeliğinin hayırlı olmasını dileriz.</a:t>
            </a:r>
          </a:p>
        </p:txBody>
      </p:sp>
      <p:pic>
        <p:nvPicPr>
          <p:cNvPr id="2050" name="Picture 2" descr="2 kişi ve yazı görseli olabilir">
            <a:extLst>
              <a:ext uri="{FF2B5EF4-FFF2-40B4-BE49-F238E27FC236}">
                <a16:creationId xmlns:a16="http://schemas.microsoft.com/office/drawing/2014/main" id="{DFE09F9F-AAD6-7A29-CBE4-1F5C9FF0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" y="977734"/>
            <a:ext cx="3275688" cy="21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340EBEF-226C-3C5D-6AF5-D0A96F476D9C}"/>
              </a:ext>
            </a:extLst>
          </p:cNvPr>
          <p:cNvSpPr txBox="1"/>
          <p:nvPr/>
        </p:nvSpPr>
        <p:spPr>
          <a:xfrm>
            <a:off x="3312662" y="3856455"/>
            <a:ext cx="3749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1600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Yeni Üyemiz; 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SAYGIN ÖZATA GAYRİMENKUL İNŞAAT OTOMOTİV LOJİSTİK MEDİKAL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ÜRÜNLER SANAYİ TİCARET LİMİTED ŞİRKETİ AFYON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ŞUBESİ’ne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odamız üyeliğinin hayırlı olmasını dileriz.</a:t>
            </a:r>
          </a:p>
        </p:txBody>
      </p:sp>
      <p:pic>
        <p:nvPicPr>
          <p:cNvPr id="2052" name="Picture 4" descr="5 kişi ve yazı görseli olabilir">
            <a:extLst>
              <a:ext uri="{FF2B5EF4-FFF2-40B4-BE49-F238E27FC236}">
                <a16:creationId xmlns:a16="http://schemas.microsoft.com/office/drawing/2014/main" id="{F3B102CA-8F1F-0739-7E8E-F1CB6650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" y="3306751"/>
            <a:ext cx="3275689" cy="2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674F1F3C-6583-88DF-07C6-FA1E1A595994}"/>
              </a:ext>
            </a:extLst>
          </p:cNvPr>
          <p:cNvSpPr txBox="1"/>
          <p:nvPr/>
        </p:nvSpPr>
        <p:spPr>
          <a:xfrm>
            <a:off x="3304699" y="6536451"/>
            <a:ext cx="3399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7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Yönetim Kurulu Üyemiz İlker Çalışkan ve Meclis Üyemiz Burak Mehmet Öztürk ile birlikte Meclis Üyemiz Halil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Kayer'i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yeni açtığı işyerinde ziyaret etti.</a:t>
            </a:r>
            <a:endParaRPr lang="tr-TR" sz="1600" dirty="0"/>
          </a:p>
        </p:txBody>
      </p:sp>
      <p:pic>
        <p:nvPicPr>
          <p:cNvPr id="2054" name="Picture 6" descr="3 kişi ve sakal görseli olabilir">
            <a:extLst>
              <a:ext uri="{FF2B5EF4-FFF2-40B4-BE49-F238E27FC236}">
                <a16:creationId xmlns:a16="http://schemas.microsoft.com/office/drawing/2014/main" id="{7E831705-45EA-69F6-AFC6-20C8F924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" y="5956485"/>
            <a:ext cx="3270992" cy="25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4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2515-13BE-F304-5348-BBEA02EF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>
            <a:extLst>
              <a:ext uri="{FF2B5EF4-FFF2-40B4-BE49-F238E27FC236}">
                <a16:creationId xmlns:a16="http://schemas.microsoft.com/office/drawing/2014/main" id="{0195C352-4C5C-2AC6-4FE8-DE1BA3CEBE8B}"/>
              </a:ext>
            </a:extLst>
          </p:cNvPr>
          <p:cNvSpPr/>
          <p:nvPr/>
        </p:nvSpPr>
        <p:spPr>
          <a:xfrm>
            <a:off x="0" y="0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>
            <a:extLst>
              <a:ext uri="{FF2B5EF4-FFF2-40B4-BE49-F238E27FC236}">
                <a16:creationId xmlns:a16="http://schemas.microsoft.com/office/drawing/2014/main" id="{15D67079-9063-327F-1DC4-B100325CF5B1}"/>
              </a:ext>
            </a:extLst>
          </p:cNvPr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41F3FFD1-3CF6-7A0B-D57B-61A20BB12286}"/>
              </a:ext>
            </a:extLst>
          </p:cNvPr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>
            <a:extLst>
              <a:ext uri="{FF2B5EF4-FFF2-40B4-BE49-F238E27FC236}">
                <a16:creationId xmlns:a16="http://schemas.microsoft.com/office/drawing/2014/main" id="{44815CF7-2EAD-9360-25C1-73BA4F9B63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>
            <a:extLst>
              <a:ext uri="{FF2B5EF4-FFF2-40B4-BE49-F238E27FC236}">
                <a16:creationId xmlns:a16="http://schemas.microsoft.com/office/drawing/2014/main" id="{530407C2-D9AD-F327-1FAF-652C9E729E11}"/>
              </a:ext>
            </a:extLst>
          </p:cNvPr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>
            <a:extLst>
              <a:ext uri="{FF2B5EF4-FFF2-40B4-BE49-F238E27FC236}">
                <a16:creationId xmlns:a16="http://schemas.microsoft.com/office/drawing/2014/main" id="{26824CDC-F110-4983-1BBE-EF78C90EFAE3}"/>
              </a:ext>
            </a:extLst>
          </p:cNvPr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>
            <a:extLst>
              <a:ext uri="{FF2B5EF4-FFF2-40B4-BE49-F238E27FC236}">
                <a16:creationId xmlns:a16="http://schemas.microsoft.com/office/drawing/2014/main" id="{F0B6721C-E70E-658C-55F5-91DCF4BC2A34}"/>
              </a:ext>
            </a:extLst>
          </p:cNvPr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id="{EA0CAB56-19E7-59C2-F5EC-AA63DB6A3345}"/>
              </a:ext>
            </a:extLst>
          </p:cNvPr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>
            <a:extLst>
              <a:ext uri="{FF2B5EF4-FFF2-40B4-BE49-F238E27FC236}">
                <a16:creationId xmlns:a16="http://schemas.microsoft.com/office/drawing/2014/main" id="{DC5FBADA-F2A3-2C71-83D2-F62055698AD1}"/>
              </a:ext>
            </a:extLst>
          </p:cNvPr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>
            <a:extLst>
              <a:ext uri="{FF2B5EF4-FFF2-40B4-BE49-F238E27FC236}">
                <a16:creationId xmlns:a16="http://schemas.microsoft.com/office/drawing/2014/main" id="{DF7B787B-2067-5DF6-2B32-64207372B113}"/>
              </a:ext>
            </a:extLst>
          </p:cNvPr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>
            <a:extLst>
              <a:ext uri="{FF2B5EF4-FFF2-40B4-BE49-F238E27FC236}">
                <a16:creationId xmlns:a16="http://schemas.microsoft.com/office/drawing/2014/main" id="{EF58A2A6-9CBC-276E-6D75-B880E725309C}"/>
              </a:ext>
            </a:extLst>
          </p:cNvPr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>
            <a:extLst>
              <a:ext uri="{FF2B5EF4-FFF2-40B4-BE49-F238E27FC236}">
                <a16:creationId xmlns:a16="http://schemas.microsoft.com/office/drawing/2014/main" id="{0DDBA5AB-A743-AAB4-8C1D-A9CFC3759B7C}"/>
              </a:ext>
            </a:extLst>
          </p:cNvPr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>
            <a:extLst>
              <a:ext uri="{FF2B5EF4-FFF2-40B4-BE49-F238E27FC236}">
                <a16:creationId xmlns:a16="http://schemas.microsoft.com/office/drawing/2014/main" id="{4C19AB61-6EF0-2EFC-55FA-48D0B143B23F}"/>
              </a:ext>
            </a:extLst>
          </p:cNvPr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>
            <a:extLst>
              <a:ext uri="{FF2B5EF4-FFF2-40B4-BE49-F238E27FC236}">
                <a16:creationId xmlns:a16="http://schemas.microsoft.com/office/drawing/2014/main" id="{ABFF328C-8FF4-E054-16B0-92950CD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21" name="1 Başlık">
            <a:extLst>
              <a:ext uri="{FF2B5EF4-FFF2-40B4-BE49-F238E27FC236}">
                <a16:creationId xmlns:a16="http://schemas.microsoft.com/office/drawing/2014/main" id="{59741936-8E1A-E2D8-F696-BEA66DF5DC3D}"/>
              </a:ext>
            </a:extLst>
          </p:cNvPr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>
            <a:extLst>
              <a:ext uri="{FF2B5EF4-FFF2-40B4-BE49-F238E27FC236}">
                <a16:creationId xmlns:a16="http://schemas.microsoft.com/office/drawing/2014/main" id="{37D5ABB3-CE10-5DC9-6B08-34A0939F1C03}"/>
              </a:ext>
            </a:extLst>
          </p:cNvPr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>
            <a:extLst>
              <a:ext uri="{FF2B5EF4-FFF2-40B4-BE49-F238E27FC236}">
                <a16:creationId xmlns:a16="http://schemas.microsoft.com/office/drawing/2014/main" id="{7BCDD253-B12D-335C-82A3-427FE98D8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4B2D241-4B31-E6A1-3FDE-DB629A1DA7CD}"/>
              </a:ext>
            </a:extLst>
          </p:cNvPr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444DE17E-C00E-80D7-856D-F2A15C4DF6B3}"/>
              </a:ext>
            </a:extLst>
          </p:cNvPr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47109DD2-978C-8ACF-62B2-0E7011BCF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" y="21831"/>
            <a:ext cx="835393" cy="835393"/>
          </a:xfrm>
          <a:prstGeom prst="rect">
            <a:avLst/>
          </a:prstGeom>
        </p:spPr>
      </p:pic>
      <p:sp>
        <p:nvSpPr>
          <p:cNvPr id="32" name="31 Dikdörtgen">
            <a:extLst>
              <a:ext uri="{FF2B5EF4-FFF2-40B4-BE49-F238E27FC236}">
                <a16:creationId xmlns:a16="http://schemas.microsoft.com/office/drawing/2014/main" id="{0E8731A0-9C6A-074C-902B-876D75237A11}"/>
              </a:ext>
            </a:extLst>
          </p:cNvPr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49CE91-EA98-C44E-E45C-DD4C28D58C02}"/>
              </a:ext>
            </a:extLst>
          </p:cNvPr>
          <p:cNvSpPr txBox="1"/>
          <p:nvPr/>
        </p:nvSpPr>
        <p:spPr>
          <a:xfrm>
            <a:off x="3327410" y="1038397"/>
            <a:ext cx="3429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1600" b="1" i="0" dirty="0">
                <a:solidFill>
                  <a:srgbClr val="080809"/>
                </a:solidFill>
                <a:effectLst/>
                <a:latin typeface="inherit"/>
              </a:rPr>
              <a:t>BAŞKANIMIZ ÖZCAN; “7/24 ÜYELERİMİZİN YANINDAYIZ.” DEDİ.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inherit"/>
              </a:rPr>
              <a:t>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5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inherit"/>
              </a:rPr>
              <a:t> Dinar ilçemiz çarşı merkezde faaliyet gösteren üyelerimizi işyerlerinde ziyaret etti.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E428AA-C6B8-13D1-350A-267B2F77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3" y="976262"/>
            <a:ext cx="3196107" cy="25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515F473-2E38-4EEE-5C55-4B3EA5BA83BD}"/>
              </a:ext>
            </a:extLst>
          </p:cNvPr>
          <p:cNvSpPr txBox="1"/>
          <p:nvPr/>
        </p:nvSpPr>
        <p:spPr>
          <a:xfrm>
            <a:off x="3382093" y="3605115"/>
            <a:ext cx="33743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Proje Okulumuz Dinar Mesleki ve Teknik Anadolu Lisesi Müdürü Gültekin Koçer ve ÖZÜM MÜTEAHHİTLİK VE İNŞAAT TAAHHÜT GIDA SANAYİ TİCARET LİMİTED ŞİRKETİ yetkilisi Aziz Ahmet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Saybir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7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'ı makamında ziyaret etti.</a:t>
            </a:r>
            <a:endParaRPr lang="tr-TR" sz="1600" dirty="0"/>
          </a:p>
        </p:txBody>
      </p:sp>
      <p:pic>
        <p:nvPicPr>
          <p:cNvPr id="3076" name="Picture 4" descr="3 kişi, haber odası ve yazı görseli olabilir">
            <a:extLst>
              <a:ext uri="{FF2B5EF4-FFF2-40B4-BE49-F238E27FC236}">
                <a16:creationId xmlns:a16="http://schemas.microsoft.com/office/drawing/2014/main" id="{28D4C3BD-D701-5625-75BE-C98AB81E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" y="3500430"/>
            <a:ext cx="3272727" cy="24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EE998B77-6936-C5B5-2975-7CEACEA0D8DB}"/>
              </a:ext>
            </a:extLst>
          </p:cNvPr>
          <p:cNvSpPr txBox="1"/>
          <p:nvPr/>
        </p:nvSpPr>
        <p:spPr>
          <a:xfrm>
            <a:off x="3401133" y="6216716"/>
            <a:ext cx="30885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Yeni Üyemiz; 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DEMİRÖZ ASSIST YARDIM VE DESTEK HİZMETLERİ DANIŞMANLIK</a:t>
            </a:r>
          </a:p>
          <a:p>
            <a:pPr algn="just">
              <a:buNone/>
            </a:pP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SANAYİ VE TİCARET LİMİTED ŞİRKETİ yetkilisi Gülsüm Demiröz’e odamız üyeliğinin hayırlı olmasını dileriz.</a:t>
            </a:r>
          </a:p>
        </p:txBody>
      </p:sp>
      <p:pic>
        <p:nvPicPr>
          <p:cNvPr id="3078" name="Picture 6" descr="‎4 kişi ve ‎şunu diyen bir yazı '‎DİNAR İCARET VE SANAYİ ODAS! 부반 VE 周 mII لإca 興 1924‎'‎‎ görseli olabilir">
            <a:extLst>
              <a:ext uri="{FF2B5EF4-FFF2-40B4-BE49-F238E27FC236}">
                <a16:creationId xmlns:a16="http://schemas.microsoft.com/office/drawing/2014/main" id="{40A2B374-E0F9-1D77-519D-7A193E35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" y="5972670"/>
            <a:ext cx="3280503" cy="25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1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6CA76-74E4-8910-D2EC-CC01C0A0B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>
            <a:extLst>
              <a:ext uri="{FF2B5EF4-FFF2-40B4-BE49-F238E27FC236}">
                <a16:creationId xmlns:a16="http://schemas.microsoft.com/office/drawing/2014/main" id="{5B8CD121-BADD-D074-F93A-65D89463F5ED}"/>
              </a:ext>
            </a:extLst>
          </p:cNvPr>
          <p:cNvSpPr/>
          <p:nvPr/>
        </p:nvSpPr>
        <p:spPr>
          <a:xfrm>
            <a:off x="0" y="0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>
            <a:extLst>
              <a:ext uri="{FF2B5EF4-FFF2-40B4-BE49-F238E27FC236}">
                <a16:creationId xmlns:a16="http://schemas.microsoft.com/office/drawing/2014/main" id="{BAC68E2A-D601-F2B6-3B54-DDDE64969883}"/>
              </a:ext>
            </a:extLst>
          </p:cNvPr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73811C03-30FF-1B4F-98F9-87BD2B85B661}"/>
              </a:ext>
            </a:extLst>
          </p:cNvPr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>
            <a:extLst>
              <a:ext uri="{FF2B5EF4-FFF2-40B4-BE49-F238E27FC236}">
                <a16:creationId xmlns:a16="http://schemas.microsoft.com/office/drawing/2014/main" id="{24587667-7C74-30DC-5BEC-54E5D488CB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>
            <a:extLst>
              <a:ext uri="{FF2B5EF4-FFF2-40B4-BE49-F238E27FC236}">
                <a16:creationId xmlns:a16="http://schemas.microsoft.com/office/drawing/2014/main" id="{774ACB82-C0D5-52EB-8541-1C9A53C7A35D}"/>
              </a:ext>
            </a:extLst>
          </p:cNvPr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>
            <a:extLst>
              <a:ext uri="{FF2B5EF4-FFF2-40B4-BE49-F238E27FC236}">
                <a16:creationId xmlns:a16="http://schemas.microsoft.com/office/drawing/2014/main" id="{144E0597-4A8C-9504-84C2-4E0FD2190A86}"/>
              </a:ext>
            </a:extLst>
          </p:cNvPr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>
            <a:extLst>
              <a:ext uri="{FF2B5EF4-FFF2-40B4-BE49-F238E27FC236}">
                <a16:creationId xmlns:a16="http://schemas.microsoft.com/office/drawing/2014/main" id="{DAF1EC6A-B39A-E977-B9BD-772B840CBF65}"/>
              </a:ext>
            </a:extLst>
          </p:cNvPr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id="{7BCFFDD7-51B2-B9E8-3A8E-9757A1454748}"/>
              </a:ext>
            </a:extLst>
          </p:cNvPr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>
            <a:extLst>
              <a:ext uri="{FF2B5EF4-FFF2-40B4-BE49-F238E27FC236}">
                <a16:creationId xmlns:a16="http://schemas.microsoft.com/office/drawing/2014/main" id="{4BB663DC-8DBD-9A23-D4C8-658A4664C859}"/>
              </a:ext>
            </a:extLst>
          </p:cNvPr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>
            <a:extLst>
              <a:ext uri="{FF2B5EF4-FFF2-40B4-BE49-F238E27FC236}">
                <a16:creationId xmlns:a16="http://schemas.microsoft.com/office/drawing/2014/main" id="{CEB1CD7C-24CF-8DFB-3685-53B0108E6F86}"/>
              </a:ext>
            </a:extLst>
          </p:cNvPr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>
            <a:extLst>
              <a:ext uri="{FF2B5EF4-FFF2-40B4-BE49-F238E27FC236}">
                <a16:creationId xmlns:a16="http://schemas.microsoft.com/office/drawing/2014/main" id="{ED1B6965-9A36-0067-16EF-EDF6ABECEBF4}"/>
              </a:ext>
            </a:extLst>
          </p:cNvPr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>
            <a:extLst>
              <a:ext uri="{FF2B5EF4-FFF2-40B4-BE49-F238E27FC236}">
                <a16:creationId xmlns:a16="http://schemas.microsoft.com/office/drawing/2014/main" id="{E09CF0EA-3AF3-F540-E130-1D8D785BCA8A}"/>
              </a:ext>
            </a:extLst>
          </p:cNvPr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>
            <a:extLst>
              <a:ext uri="{FF2B5EF4-FFF2-40B4-BE49-F238E27FC236}">
                <a16:creationId xmlns:a16="http://schemas.microsoft.com/office/drawing/2014/main" id="{25032BC8-2373-892F-3B1D-CBF743D2034D}"/>
              </a:ext>
            </a:extLst>
          </p:cNvPr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>
            <a:extLst>
              <a:ext uri="{FF2B5EF4-FFF2-40B4-BE49-F238E27FC236}">
                <a16:creationId xmlns:a16="http://schemas.microsoft.com/office/drawing/2014/main" id="{98D1DA50-371E-D886-A5E1-15C4276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21" name="1 Başlık">
            <a:extLst>
              <a:ext uri="{FF2B5EF4-FFF2-40B4-BE49-F238E27FC236}">
                <a16:creationId xmlns:a16="http://schemas.microsoft.com/office/drawing/2014/main" id="{3462945E-4DFF-4CBB-215B-697371A40439}"/>
              </a:ext>
            </a:extLst>
          </p:cNvPr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>
            <a:extLst>
              <a:ext uri="{FF2B5EF4-FFF2-40B4-BE49-F238E27FC236}">
                <a16:creationId xmlns:a16="http://schemas.microsoft.com/office/drawing/2014/main" id="{9A09CE7F-8277-80B5-D4E6-59E4DBC8FEE9}"/>
              </a:ext>
            </a:extLst>
          </p:cNvPr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>
            <a:extLst>
              <a:ext uri="{FF2B5EF4-FFF2-40B4-BE49-F238E27FC236}">
                <a16:creationId xmlns:a16="http://schemas.microsoft.com/office/drawing/2014/main" id="{BF560C02-ECBB-B2C9-3247-BC51A83DB1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958980F-3EB0-7F2C-7DFF-47AD5A359ED0}"/>
              </a:ext>
            </a:extLst>
          </p:cNvPr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DA6B941B-60E5-B17C-D812-FD8D94CE5B2E}"/>
              </a:ext>
            </a:extLst>
          </p:cNvPr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F37874C8-1950-EEDC-D037-83F20A5CC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" y="21831"/>
            <a:ext cx="835393" cy="835393"/>
          </a:xfrm>
          <a:prstGeom prst="rect">
            <a:avLst/>
          </a:prstGeom>
        </p:spPr>
      </p:pic>
      <p:sp>
        <p:nvSpPr>
          <p:cNvPr id="32" name="31 Dikdörtgen">
            <a:extLst>
              <a:ext uri="{FF2B5EF4-FFF2-40B4-BE49-F238E27FC236}">
                <a16:creationId xmlns:a16="http://schemas.microsoft.com/office/drawing/2014/main" id="{306879E8-BDB2-F844-59C9-13F725B2B240}"/>
              </a:ext>
            </a:extLst>
          </p:cNvPr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A6CB27B-4BCF-E6B3-04A1-D918431BC8DC}"/>
              </a:ext>
            </a:extLst>
          </p:cNvPr>
          <p:cNvSpPr txBox="1"/>
          <p:nvPr/>
        </p:nvSpPr>
        <p:spPr>
          <a:xfrm>
            <a:off x="3116828" y="1080659"/>
            <a:ext cx="3615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Gökyüzü Dünyası Anaokulu Kurucusu aynı zamanda Odamız Üyesi Raif Ahmet Çağlar, 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5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’ı makamında ziyaret etti.</a:t>
            </a:r>
            <a:endParaRPr lang="tr-TR" sz="1600" dirty="0"/>
          </a:p>
        </p:txBody>
      </p:sp>
      <p:pic>
        <p:nvPicPr>
          <p:cNvPr id="4098" name="Picture 2" descr="3 kişi ve iç mekan görseli olabilir">
            <a:extLst>
              <a:ext uri="{FF2B5EF4-FFF2-40B4-BE49-F238E27FC236}">
                <a16:creationId xmlns:a16="http://schemas.microsoft.com/office/drawing/2014/main" id="{92D8A591-31BB-5559-75E7-3DF2CD42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" y="965902"/>
            <a:ext cx="3097746" cy="22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 kişi ve şunu diyen bir yazı 'DİNAR ICARET VE SANAYİ ODASI VE DITSO 黒 III 1924 924' görseli olabilir">
            <a:extLst>
              <a:ext uri="{FF2B5EF4-FFF2-40B4-BE49-F238E27FC236}">
                <a16:creationId xmlns:a16="http://schemas.microsoft.com/office/drawing/2014/main" id="{8EDF8996-404F-CB1D-CCE1-FA243D26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" y="3233364"/>
            <a:ext cx="3084425" cy="28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5C60EDB-F98E-7221-5ECB-2509FC73E2AA}"/>
              </a:ext>
            </a:extLst>
          </p:cNvPr>
          <p:cNvSpPr txBox="1"/>
          <p:nvPr/>
        </p:nvSpPr>
        <p:spPr>
          <a:xfrm>
            <a:off x="3077568" y="3764122"/>
            <a:ext cx="3749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Sandıklı Ticaret ve Sanayi Odası Yönetim Kurulu Başkanımız Bekir Çetin ve Sandıklı Ticaret Borsası Yönetim Kurulu Başkanımız Hasan Toy, 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8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’ı makamında ziyaret etti.</a:t>
            </a:r>
            <a:endParaRPr lang="tr-TR" sz="160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229A8A8-C240-DF9E-ADA2-BA3AAFDD3405}"/>
              </a:ext>
            </a:extLst>
          </p:cNvPr>
          <p:cNvSpPr txBox="1"/>
          <p:nvPr/>
        </p:nvSpPr>
        <p:spPr>
          <a:xfrm>
            <a:off x="3157352" y="6204534"/>
            <a:ext cx="3574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Cumhurbaşkanımız Recep Tayyip Erdoğan’ın teşrifleriyle Türkiye Odalar ve Borsalar Birliği Başkanımız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M.Rifat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Hisarcıklıoğlu’nun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ev sahipliğinde gerçekleşen Hizmet Şeref Belgesi ve Plaket Takdim törenine, 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9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ve Meclis Başkanımız Cengiz Güçlü katıldı.</a:t>
            </a:r>
            <a:endParaRPr lang="tr-TR" sz="16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B5BCC0A-2E46-AF95-BE34-1681362E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" y="6176636"/>
            <a:ext cx="3097745" cy="22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8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AF9C2-CB96-F4F0-3A52-C1A05EA3F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>
            <a:extLst>
              <a:ext uri="{FF2B5EF4-FFF2-40B4-BE49-F238E27FC236}">
                <a16:creationId xmlns:a16="http://schemas.microsoft.com/office/drawing/2014/main" id="{3EC5C91E-47D2-776A-A318-66AC1ABB0152}"/>
              </a:ext>
            </a:extLst>
          </p:cNvPr>
          <p:cNvSpPr/>
          <p:nvPr/>
        </p:nvSpPr>
        <p:spPr>
          <a:xfrm>
            <a:off x="9996" y="17146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>
            <a:extLst>
              <a:ext uri="{FF2B5EF4-FFF2-40B4-BE49-F238E27FC236}">
                <a16:creationId xmlns:a16="http://schemas.microsoft.com/office/drawing/2014/main" id="{942C5535-E14A-8813-D655-5674AD8BF08E}"/>
              </a:ext>
            </a:extLst>
          </p:cNvPr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C453ADB5-0EF0-6080-47D2-0C5DFB84DCFB}"/>
              </a:ext>
            </a:extLst>
          </p:cNvPr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>
            <a:extLst>
              <a:ext uri="{FF2B5EF4-FFF2-40B4-BE49-F238E27FC236}">
                <a16:creationId xmlns:a16="http://schemas.microsoft.com/office/drawing/2014/main" id="{32F829A4-C961-E163-6817-31A2825BDD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>
            <a:extLst>
              <a:ext uri="{FF2B5EF4-FFF2-40B4-BE49-F238E27FC236}">
                <a16:creationId xmlns:a16="http://schemas.microsoft.com/office/drawing/2014/main" id="{3E9483A9-384D-A3E1-5C03-1B3A55F9C985}"/>
              </a:ext>
            </a:extLst>
          </p:cNvPr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>
            <a:extLst>
              <a:ext uri="{FF2B5EF4-FFF2-40B4-BE49-F238E27FC236}">
                <a16:creationId xmlns:a16="http://schemas.microsoft.com/office/drawing/2014/main" id="{E6338903-CD37-3A2D-5280-0EAE79DB30C7}"/>
              </a:ext>
            </a:extLst>
          </p:cNvPr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>
            <a:extLst>
              <a:ext uri="{FF2B5EF4-FFF2-40B4-BE49-F238E27FC236}">
                <a16:creationId xmlns:a16="http://schemas.microsoft.com/office/drawing/2014/main" id="{4B11EF19-41E3-4333-E1CE-A3D2FEF7A3B9}"/>
              </a:ext>
            </a:extLst>
          </p:cNvPr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id="{F2EC3FAD-B911-7682-F780-D5A0F5B56BE0}"/>
              </a:ext>
            </a:extLst>
          </p:cNvPr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>
            <a:extLst>
              <a:ext uri="{FF2B5EF4-FFF2-40B4-BE49-F238E27FC236}">
                <a16:creationId xmlns:a16="http://schemas.microsoft.com/office/drawing/2014/main" id="{2BCCE362-631A-6CA7-8DA8-C83C07F507A2}"/>
              </a:ext>
            </a:extLst>
          </p:cNvPr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>
            <a:extLst>
              <a:ext uri="{FF2B5EF4-FFF2-40B4-BE49-F238E27FC236}">
                <a16:creationId xmlns:a16="http://schemas.microsoft.com/office/drawing/2014/main" id="{D5657DFD-C95B-72F2-39BD-1F12737427CC}"/>
              </a:ext>
            </a:extLst>
          </p:cNvPr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>
            <a:extLst>
              <a:ext uri="{FF2B5EF4-FFF2-40B4-BE49-F238E27FC236}">
                <a16:creationId xmlns:a16="http://schemas.microsoft.com/office/drawing/2014/main" id="{F3A25AFB-A74C-68CC-25DE-6049013C754A}"/>
              </a:ext>
            </a:extLst>
          </p:cNvPr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>
            <a:extLst>
              <a:ext uri="{FF2B5EF4-FFF2-40B4-BE49-F238E27FC236}">
                <a16:creationId xmlns:a16="http://schemas.microsoft.com/office/drawing/2014/main" id="{E6FCA7BC-3C94-0A28-DBD8-09336D612A90}"/>
              </a:ext>
            </a:extLst>
          </p:cNvPr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>
            <a:extLst>
              <a:ext uri="{FF2B5EF4-FFF2-40B4-BE49-F238E27FC236}">
                <a16:creationId xmlns:a16="http://schemas.microsoft.com/office/drawing/2014/main" id="{A315D7F3-EBAD-EF9B-6D04-B550839C9737}"/>
              </a:ext>
            </a:extLst>
          </p:cNvPr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>
            <a:extLst>
              <a:ext uri="{FF2B5EF4-FFF2-40B4-BE49-F238E27FC236}">
                <a16:creationId xmlns:a16="http://schemas.microsoft.com/office/drawing/2014/main" id="{C85AD854-FA4D-CA80-DB82-A1600959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21" name="1 Başlık">
            <a:extLst>
              <a:ext uri="{FF2B5EF4-FFF2-40B4-BE49-F238E27FC236}">
                <a16:creationId xmlns:a16="http://schemas.microsoft.com/office/drawing/2014/main" id="{3B9F295E-2179-1405-9F4E-E5CB9F40DF6E}"/>
              </a:ext>
            </a:extLst>
          </p:cNvPr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>
            <a:extLst>
              <a:ext uri="{FF2B5EF4-FFF2-40B4-BE49-F238E27FC236}">
                <a16:creationId xmlns:a16="http://schemas.microsoft.com/office/drawing/2014/main" id="{9681441F-A975-C4C9-D601-56BA44EEC930}"/>
              </a:ext>
            </a:extLst>
          </p:cNvPr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>
            <a:extLst>
              <a:ext uri="{FF2B5EF4-FFF2-40B4-BE49-F238E27FC236}">
                <a16:creationId xmlns:a16="http://schemas.microsoft.com/office/drawing/2014/main" id="{AFF786D9-87AF-A8F3-ED20-0C52EF048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1C713DC-4F35-2109-DCB5-5606EEB515FF}"/>
              </a:ext>
            </a:extLst>
          </p:cNvPr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4BE148ED-A9EF-F4DC-63DF-F4E0E280EAA4}"/>
              </a:ext>
            </a:extLst>
          </p:cNvPr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94B2BDE2-228F-E771-797C-BA1500059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" y="21831"/>
            <a:ext cx="835393" cy="835393"/>
          </a:xfrm>
          <a:prstGeom prst="rect">
            <a:avLst/>
          </a:prstGeom>
        </p:spPr>
      </p:pic>
      <p:sp>
        <p:nvSpPr>
          <p:cNvPr id="32" name="31 Dikdörtgen">
            <a:extLst>
              <a:ext uri="{FF2B5EF4-FFF2-40B4-BE49-F238E27FC236}">
                <a16:creationId xmlns:a16="http://schemas.microsoft.com/office/drawing/2014/main" id="{319325B5-4421-CEC1-98CE-EB1640F62E1D}"/>
              </a:ext>
            </a:extLst>
          </p:cNvPr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501375-8641-7967-0841-137DE634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" y="986118"/>
            <a:ext cx="3244270" cy="25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FED0F65-8B0B-D9F8-D340-26C8E7020B5C}"/>
              </a:ext>
            </a:extLst>
          </p:cNvPr>
          <p:cNvSpPr txBox="1"/>
          <p:nvPr/>
        </p:nvSpPr>
        <p:spPr>
          <a:xfrm>
            <a:off x="3289792" y="1127000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b="1" i="0" dirty="0">
                <a:solidFill>
                  <a:srgbClr val="080809"/>
                </a:solidFill>
                <a:effectLst/>
                <a:latin typeface="inherit"/>
              </a:rPr>
              <a:t>ÜYE ZİYARETLERİMİZE DEVAM EDİYORUZ.</a:t>
            </a:r>
          </a:p>
          <a:p>
            <a:pPr algn="just">
              <a:buNone/>
            </a:pPr>
            <a:r>
              <a:rPr lang="tr-TR" b="0" i="0" dirty="0">
                <a:solidFill>
                  <a:srgbClr val="080809"/>
                </a:solidFill>
                <a:effectLst/>
                <a:latin typeface="inherit"/>
              </a:rPr>
              <a:t>Yönetim Kurulu Başkanımız Veli Özcan Dinar ilçemiz çarşı merkezde faaliyet gösteren üyelerimizi işyerlerinde ziyaret etti.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7C1869B2-CA93-8037-ED6C-67930A4A779B}"/>
              </a:ext>
            </a:extLst>
          </p:cNvPr>
          <p:cNvSpPr txBox="1"/>
          <p:nvPr/>
        </p:nvSpPr>
        <p:spPr>
          <a:xfrm>
            <a:off x="3429000" y="3703089"/>
            <a:ext cx="32897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Haftalık olağan Yönetim Kurulu toplantımızı Yönetim Kurulu Başkanımız </a:t>
            </a:r>
            <a:r>
              <a:rPr lang="tr-TR" b="1" i="0" u="none" strike="noStrike" dirty="0">
                <a:solidFill>
                  <a:srgbClr val="0064D1"/>
                </a:solidFill>
                <a:effectLst/>
                <a:latin typeface="inherit"/>
                <a:hlinkClick r:id="rId6"/>
              </a:rPr>
              <a:t>Veli Özcan</a:t>
            </a:r>
            <a:r>
              <a:rPr lang="tr-TR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Başkanlığında, Yönetim Kurulu Üyelerimizin ve Akreditasyon Danışmanı Aydan Özdemir’in katılımıyla gerçekleştirdik.</a:t>
            </a:r>
            <a:endParaRPr lang="tr-TR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5678565-49F1-7563-A8E4-9F677032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" y="3618271"/>
            <a:ext cx="3289793" cy="23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 kişi ve yazı görseli olabilir">
            <a:extLst>
              <a:ext uri="{FF2B5EF4-FFF2-40B4-BE49-F238E27FC236}">
                <a16:creationId xmlns:a16="http://schemas.microsoft.com/office/drawing/2014/main" id="{CEC6F0A0-60FB-12D5-2536-ECCFEF80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" y="6010198"/>
            <a:ext cx="3240095" cy="243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etin kutusu 27">
            <a:extLst>
              <a:ext uri="{FF2B5EF4-FFF2-40B4-BE49-F238E27FC236}">
                <a16:creationId xmlns:a16="http://schemas.microsoft.com/office/drawing/2014/main" id="{C0AF0395-4257-9D0D-850C-739C1A3292A1}"/>
              </a:ext>
            </a:extLst>
          </p:cNvPr>
          <p:cNvSpPr txBox="1"/>
          <p:nvPr/>
        </p:nvSpPr>
        <p:spPr>
          <a:xfrm>
            <a:off x="3352005" y="6661443"/>
            <a:ext cx="3749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Yeni Üyemiz; </a:t>
            </a:r>
          </a:p>
          <a:p>
            <a:r>
              <a:rPr lang="tr-TR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AYDIN DENTAL AĞIZ DİŞ SAĞLIĞI LİMİTED ŞİRKETİ Yetkilisi Mümin Aydın’a odamız üyeliğinin hayırlı olmasını dileriz.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061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EDF8-6279-78F7-F9AB-DCF18D12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>
            <a:extLst>
              <a:ext uri="{FF2B5EF4-FFF2-40B4-BE49-F238E27FC236}">
                <a16:creationId xmlns:a16="http://schemas.microsoft.com/office/drawing/2014/main" id="{4F5DF5A8-4DFA-4F16-CDD3-7E64E222E5C4}"/>
              </a:ext>
            </a:extLst>
          </p:cNvPr>
          <p:cNvSpPr/>
          <p:nvPr/>
        </p:nvSpPr>
        <p:spPr>
          <a:xfrm>
            <a:off x="0" y="0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>
            <a:extLst>
              <a:ext uri="{FF2B5EF4-FFF2-40B4-BE49-F238E27FC236}">
                <a16:creationId xmlns:a16="http://schemas.microsoft.com/office/drawing/2014/main" id="{DE8E5A67-613E-3781-DAEF-BFEEBE83277D}"/>
              </a:ext>
            </a:extLst>
          </p:cNvPr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D5ECD5E9-9E19-5285-5AD7-02BA1AD81BED}"/>
              </a:ext>
            </a:extLst>
          </p:cNvPr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>
            <a:extLst>
              <a:ext uri="{FF2B5EF4-FFF2-40B4-BE49-F238E27FC236}">
                <a16:creationId xmlns:a16="http://schemas.microsoft.com/office/drawing/2014/main" id="{924D0E3C-A3A2-7A8E-31BD-3634E503F4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>
            <a:extLst>
              <a:ext uri="{FF2B5EF4-FFF2-40B4-BE49-F238E27FC236}">
                <a16:creationId xmlns:a16="http://schemas.microsoft.com/office/drawing/2014/main" id="{FBC4B32F-D442-9AFA-1A00-57BA9F2F99F2}"/>
              </a:ext>
            </a:extLst>
          </p:cNvPr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>
            <a:extLst>
              <a:ext uri="{FF2B5EF4-FFF2-40B4-BE49-F238E27FC236}">
                <a16:creationId xmlns:a16="http://schemas.microsoft.com/office/drawing/2014/main" id="{EA455D94-524D-8592-CCB8-B7CC324C091A}"/>
              </a:ext>
            </a:extLst>
          </p:cNvPr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>
            <a:extLst>
              <a:ext uri="{FF2B5EF4-FFF2-40B4-BE49-F238E27FC236}">
                <a16:creationId xmlns:a16="http://schemas.microsoft.com/office/drawing/2014/main" id="{3FDE9F48-70CD-6229-8E31-C0615AC1CD73}"/>
              </a:ext>
            </a:extLst>
          </p:cNvPr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id="{E72ABCED-9821-9E47-26D6-157A989B6897}"/>
              </a:ext>
            </a:extLst>
          </p:cNvPr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>
            <a:extLst>
              <a:ext uri="{FF2B5EF4-FFF2-40B4-BE49-F238E27FC236}">
                <a16:creationId xmlns:a16="http://schemas.microsoft.com/office/drawing/2014/main" id="{755E9574-F16B-3ABF-106C-C4B4E4F1FB7B}"/>
              </a:ext>
            </a:extLst>
          </p:cNvPr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>
            <a:extLst>
              <a:ext uri="{FF2B5EF4-FFF2-40B4-BE49-F238E27FC236}">
                <a16:creationId xmlns:a16="http://schemas.microsoft.com/office/drawing/2014/main" id="{A6F20FDE-E95F-6477-31D2-BC757C5DE9B3}"/>
              </a:ext>
            </a:extLst>
          </p:cNvPr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>
            <a:extLst>
              <a:ext uri="{FF2B5EF4-FFF2-40B4-BE49-F238E27FC236}">
                <a16:creationId xmlns:a16="http://schemas.microsoft.com/office/drawing/2014/main" id="{EF64E767-4D86-DA2B-0FED-94E319102585}"/>
              </a:ext>
            </a:extLst>
          </p:cNvPr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>
            <a:extLst>
              <a:ext uri="{FF2B5EF4-FFF2-40B4-BE49-F238E27FC236}">
                <a16:creationId xmlns:a16="http://schemas.microsoft.com/office/drawing/2014/main" id="{6B4C701B-A677-D8CE-4418-501B4AAE9E2F}"/>
              </a:ext>
            </a:extLst>
          </p:cNvPr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>
            <a:extLst>
              <a:ext uri="{FF2B5EF4-FFF2-40B4-BE49-F238E27FC236}">
                <a16:creationId xmlns:a16="http://schemas.microsoft.com/office/drawing/2014/main" id="{0084D6D0-E332-0CE1-29A3-E4AD6C4316BD}"/>
              </a:ext>
            </a:extLst>
          </p:cNvPr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>
            <a:extLst>
              <a:ext uri="{FF2B5EF4-FFF2-40B4-BE49-F238E27FC236}">
                <a16:creationId xmlns:a16="http://schemas.microsoft.com/office/drawing/2014/main" id="{DB1496EB-28DE-5D8F-89E3-C76F696F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21" name="1 Başlık">
            <a:extLst>
              <a:ext uri="{FF2B5EF4-FFF2-40B4-BE49-F238E27FC236}">
                <a16:creationId xmlns:a16="http://schemas.microsoft.com/office/drawing/2014/main" id="{18669B8E-A1F1-AD39-918B-7D39AE39EE3C}"/>
              </a:ext>
            </a:extLst>
          </p:cNvPr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>
            <a:extLst>
              <a:ext uri="{FF2B5EF4-FFF2-40B4-BE49-F238E27FC236}">
                <a16:creationId xmlns:a16="http://schemas.microsoft.com/office/drawing/2014/main" id="{8A07CD58-715C-7B52-D328-82454B6E98B3}"/>
              </a:ext>
            </a:extLst>
          </p:cNvPr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>
            <a:extLst>
              <a:ext uri="{FF2B5EF4-FFF2-40B4-BE49-F238E27FC236}">
                <a16:creationId xmlns:a16="http://schemas.microsoft.com/office/drawing/2014/main" id="{107E761D-9B79-BF8D-5FCB-31EBFDAAFC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CF98E29-FB81-22C3-C62B-5DE73EE5E08C}"/>
              </a:ext>
            </a:extLst>
          </p:cNvPr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3B4BDD2-56D1-BD8E-930E-9549A4BADDE5}"/>
              </a:ext>
            </a:extLst>
          </p:cNvPr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C43B694F-B879-CB9D-6211-AD7AC2522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" y="21831"/>
            <a:ext cx="835393" cy="835393"/>
          </a:xfrm>
          <a:prstGeom prst="rect">
            <a:avLst/>
          </a:prstGeom>
        </p:spPr>
      </p:pic>
      <p:sp>
        <p:nvSpPr>
          <p:cNvPr id="32" name="31 Dikdörtgen">
            <a:extLst>
              <a:ext uri="{FF2B5EF4-FFF2-40B4-BE49-F238E27FC236}">
                <a16:creationId xmlns:a16="http://schemas.microsoft.com/office/drawing/2014/main" id="{376DACD5-62A3-0BC1-5761-B604B46E26C1}"/>
              </a:ext>
            </a:extLst>
          </p:cNvPr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559243-C923-783A-9F79-06EE484E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688" y="1009874"/>
            <a:ext cx="3429000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 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Yalvaç TSO Ziyaret</a:t>
            </a:r>
            <a:endParaRPr kumimoji="0" lang="tr-TR" altLang="tr-T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Yönetim Kurulu Başkanımız 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rgbClr val="0064D1"/>
                </a:solidFill>
                <a:effectLst/>
                <a:latin typeface="inherit"/>
                <a:cs typeface="Segoe UI Historic" panose="020B0502040204020203" pitchFamily="34" charset="0"/>
                <a:hlinkClick r:id="rId5"/>
              </a:rPr>
              <a:t>Veli Özcan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 ve Yönetim Kurulu Üyemiz Mücahit Uğur Yalvaç Ticaret ve Sanayi Odası Başkanımız Yalçın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Kurucu’yu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inherit"/>
                <a:cs typeface="Segoe UI Historic" panose="020B0502040204020203" pitchFamily="34" charset="0"/>
              </a:rPr>
              <a:t> makamında ziyaret etti.</a:t>
            </a: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3 kişi ve yazı görseli olabilir">
            <a:extLst>
              <a:ext uri="{FF2B5EF4-FFF2-40B4-BE49-F238E27FC236}">
                <a16:creationId xmlns:a16="http://schemas.microsoft.com/office/drawing/2014/main" id="{E2A2E5D0-9912-54C7-920F-32CD5819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975528"/>
            <a:ext cx="3098624" cy="21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3F5D511-35F5-3B67-D52C-0DA989A203A1}"/>
              </a:ext>
            </a:extLst>
          </p:cNvPr>
          <p:cNvSpPr txBox="1"/>
          <p:nvPr/>
        </p:nvSpPr>
        <p:spPr>
          <a:xfrm>
            <a:off x="3304699" y="3781304"/>
            <a:ext cx="342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b="1" i="0" dirty="0">
                <a:solidFill>
                  <a:srgbClr val="080809"/>
                </a:solidFill>
                <a:effectLst/>
                <a:latin typeface="inherit"/>
              </a:rPr>
              <a:t>DİTSO Sandıklı Tarım Fuarı Katıldı.</a:t>
            </a:r>
          </a:p>
          <a:p>
            <a:pPr algn="just">
              <a:buNone/>
            </a:pPr>
            <a:r>
              <a:rPr lang="tr-TR" b="0" i="0" dirty="0">
                <a:solidFill>
                  <a:srgbClr val="080809"/>
                </a:solidFill>
                <a:effectLst/>
                <a:latin typeface="inherit"/>
              </a:rPr>
              <a:t>Yönetim Kurulu Başkanımız </a:t>
            </a:r>
            <a:r>
              <a:rPr lang="tr-TR" b="1" i="0" u="none" strike="noStrike" dirty="0">
                <a:solidFill>
                  <a:srgbClr val="0064D1"/>
                </a:solidFill>
                <a:effectLst/>
                <a:latin typeface="inherit"/>
                <a:hlinkClick r:id="rId7"/>
              </a:rPr>
              <a:t>Veli Özcan</a:t>
            </a:r>
            <a:r>
              <a:rPr lang="tr-TR" b="0" i="0" dirty="0">
                <a:solidFill>
                  <a:srgbClr val="080809"/>
                </a:solidFill>
                <a:effectLst/>
                <a:latin typeface="inherit"/>
              </a:rPr>
              <a:t>, Sandıklı’da ilk kez gerçekleşen Tarım Hayvancılık ve Seracılık Fuarının açılışına katıldı.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5E327670-126B-18FD-FEA1-FB424BBA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373787"/>
            <a:ext cx="3195235" cy="23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5EB6EF83-EB81-3118-D22F-8C0D7B39D0A8}"/>
              </a:ext>
            </a:extLst>
          </p:cNvPr>
          <p:cNvSpPr txBox="1"/>
          <p:nvPr/>
        </p:nvSpPr>
        <p:spPr>
          <a:xfrm>
            <a:off x="3370378" y="6414653"/>
            <a:ext cx="33343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Yönetim Kurulu Başkanımız ve TOBB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Arge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ve İnovasyon Kurulu Üyemiz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9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Türkiye Odalar ve Borsalar Birliğinde 81. Genel Kurul Kapsamında gerçekleşen </a:t>
            </a:r>
            <a:r>
              <a:rPr lang="tr-TR" sz="1600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Arge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ve İnovasyon Kurulu toplantısına katıldı.</a:t>
            </a:r>
            <a:endParaRPr lang="tr-TR" sz="1600" dirty="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3A4F54E3-91B1-8870-5677-274F83CE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" y="5984378"/>
            <a:ext cx="3221473" cy="25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E5321-DE89-98B9-726E-6DF5028B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>
            <a:extLst>
              <a:ext uri="{FF2B5EF4-FFF2-40B4-BE49-F238E27FC236}">
                <a16:creationId xmlns:a16="http://schemas.microsoft.com/office/drawing/2014/main" id="{38AA2BC1-F269-732F-C481-7860288F97AC}"/>
              </a:ext>
            </a:extLst>
          </p:cNvPr>
          <p:cNvSpPr/>
          <p:nvPr/>
        </p:nvSpPr>
        <p:spPr>
          <a:xfrm>
            <a:off x="0" y="-15255"/>
            <a:ext cx="6858000" cy="857224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>
            <a:extLst>
              <a:ext uri="{FF2B5EF4-FFF2-40B4-BE49-F238E27FC236}">
                <a16:creationId xmlns:a16="http://schemas.microsoft.com/office/drawing/2014/main" id="{A24D9309-0C31-9F08-E090-A631BAC84348}"/>
              </a:ext>
            </a:extLst>
          </p:cNvPr>
          <p:cNvSpPr/>
          <p:nvPr/>
        </p:nvSpPr>
        <p:spPr>
          <a:xfrm>
            <a:off x="0" y="8572528"/>
            <a:ext cx="6858000" cy="571472"/>
          </a:xfrm>
          <a:prstGeom prst="rect">
            <a:avLst/>
          </a:prstGeom>
          <a:solidFill>
            <a:srgbClr val="D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99378FF2-10BC-18CC-38A5-4D8A2FD7DD2A}"/>
              </a:ext>
            </a:extLst>
          </p:cNvPr>
          <p:cNvSpPr/>
          <p:nvPr/>
        </p:nvSpPr>
        <p:spPr>
          <a:xfrm>
            <a:off x="1285860" y="0"/>
            <a:ext cx="4286280" cy="857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inartso.org.tr.png">
            <a:extLst>
              <a:ext uri="{FF2B5EF4-FFF2-40B4-BE49-F238E27FC236}">
                <a16:creationId xmlns:a16="http://schemas.microsoft.com/office/drawing/2014/main" id="{01F050EC-C340-5214-212B-BDD82D4F25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8" y="71406"/>
            <a:ext cx="468000" cy="468000"/>
          </a:xfrm>
          <a:prstGeom prst="rect">
            <a:avLst/>
          </a:prstGeom>
        </p:spPr>
      </p:pic>
      <p:sp>
        <p:nvSpPr>
          <p:cNvPr id="10" name="9 Metin kutusu">
            <a:extLst>
              <a:ext uri="{FF2B5EF4-FFF2-40B4-BE49-F238E27FC236}">
                <a16:creationId xmlns:a16="http://schemas.microsoft.com/office/drawing/2014/main" id="{CBCA3C0B-498C-593C-9F60-9B37C6268CA3}"/>
              </a:ext>
            </a:extLst>
          </p:cNvPr>
          <p:cNvSpPr txBox="1"/>
          <p:nvPr/>
        </p:nvSpPr>
        <p:spPr>
          <a:xfrm>
            <a:off x="1357298" y="108678"/>
            <a:ext cx="4286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DİTSO BÜLTEN </a:t>
            </a:r>
            <a:b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TİCARET VE SANAYİ ODASI</a:t>
            </a:r>
          </a:p>
        </p:txBody>
      </p:sp>
      <p:sp>
        <p:nvSpPr>
          <p:cNvPr id="12" name="11 Dikdörtgen">
            <a:extLst>
              <a:ext uri="{FF2B5EF4-FFF2-40B4-BE49-F238E27FC236}">
                <a16:creationId xmlns:a16="http://schemas.microsoft.com/office/drawing/2014/main" id="{1F44BDF9-F71F-0339-91A0-AFFAAC161A89}"/>
              </a:ext>
            </a:extLst>
          </p:cNvPr>
          <p:cNvSpPr/>
          <p:nvPr/>
        </p:nvSpPr>
        <p:spPr>
          <a:xfrm>
            <a:off x="1285860" y="8572528"/>
            <a:ext cx="4286280" cy="5714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>
            <a:extLst>
              <a:ext uri="{FF2B5EF4-FFF2-40B4-BE49-F238E27FC236}">
                <a16:creationId xmlns:a16="http://schemas.microsoft.com/office/drawing/2014/main" id="{3919D0F0-B567-F920-FBCB-9BF933AA0AFC}"/>
              </a:ext>
            </a:extLst>
          </p:cNvPr>
          <p:cNvSpPr txBox="1"/>
          <p:nvPr/>
        </p:nvSpPr>
        <p:spPr>
          <a:xfrm>
            <a:off x="1357298" y="86439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Üçlerce Mahallesi Ilıca Caddesi No:2 </a:t>
            </a:r>
            <a:b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DİNAR / AFYONKARAHİSAR</a:t>
            </a: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id="{E5EE78A8-B5FC-061F-6312-0F7CC817BC21}"/>
              </a:ext>
            </a:extLst>
          </p:cNvPr>
          <p:cNvSpPr txBox="1"/>
          <p:nvPr/>
        </p:nvSpPr>
        <p:spPr>
          <a:xfrm>
            <a:off x="5500702" y="8643966"/>
            <a:ext cx="13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info@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b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dinartso</a:t>
            </a:r>
            <a:r>
              <a:rPr lang="tr-TR" sz="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tr-TR" sz="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org.tr</a:t>
            </a:r>
            <a:endParaRPr lang="tr-TR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Metin kutusu">
            <a:extLst>
              <a:ext uri="{FF2B5EF4-FFF2-40B4-BE49-F238E27FC236}">
                <a16:creationId xmlns:a16="http://schemas.microsoft.com/office/drawing/2014/main" id="{7B667689-8573-C19B-2561-57F71EA42460}"/>
              </a:ext>
            </a:extLst>
          </p:cNvPr>
          <p:cNvSpPr txBox="1"/>
          <p:nvPr/>
        </p:nvSpPr>
        <p:spPr>
          <a:xfrm>
            <a:off x="0" y="87154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0(272)3536064</a:t>
            </a:r>
            <a:b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7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Fax</a:t>
            </a:r>
            <a:r>
              <a:rPr lang="tr-TR" sz="7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0(272)3536546</a:t>
            </a:r>
          </a:p>
        </p:txBody>
      </p:sp>
      <p:sp>
        <p:nvSpPr>
          <p:cNvPr id="17" name="1 Başlık">
            <a:extLst>
              <a:ext uri="{FF2B5EF4-FFF2-40B4-BE49-F238E27FC236}">
                <a16:creationId xmlns:a16="http://schemas.microsoft.com/office/drawing/2014/main" id="{5911BFAB-CF5D-4013-5214-EDB9A5410AE1}"/>
              </a:ext>
            </a:extLst>
          </p:cNvPr>
          <p:cNvSpPr txBox="1">
            <a:spLocks/>
          </p:cNvSpPr>
          <p:nvPr/>
        </p:nvSpPr>
        <p:spPr>
          <a:xfrm>
            <a:off x="1928802" y="928662"/>
            <a:ext cx="432048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1000" dirty="0"/>
          </a:p>
        </p:txBody>
      </p:sp>
      <p:sp>
        <p:nvSpPr>
          <p:cNvPr id="19" name="18 Metin kutusu">
            <a:extLst>
              <a:ext uri="{FF2B5EF4-FFF2-40B4-BE49-F238E27FC236}">
                <a16:creationId xmlns:a16="http://schemas.microsoft.com/office/drawing/2014/main" id="{CD4409DB-871A-39D5-6858-91850D029A7C}"/>
              </a:ext>
            </a:extLst>
          </p:cNvPr>
          <p:cNvSpPr txBox="1"/>
          <p:nvPr/>
        </p:nvSpPr>
        <p:spPr>
          <a:xfrm>
            <a:off x="5880992" y="611003"/>
            <a:ext cx="1250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/>
              <a:t>2025   MAYIS  </a:t>
            </a:r>
          </a:p>
        </p:txBody>
      </p:sp>
      <p:sp>
        <p:nvSpPr>
          <p:cNvPr id="20" name="1 Başlık">
            <a:extLst>
              <a:ext uri="{FF2B5EF4-FFF2-40B4-BE49-F238E27FC236}">
                <a16:creationId xmlns:a16="http://schemas.microsoft.com/office/drawing/2014/main" id="{2BA04920-348E-194D-D4FC-65678093290A}"/>
              </a:ext>
            </a:extLst>
          </p:cNvPr>
          <p:cNvSpPr txBox="1">
            <a:spLocks/>
          </p:cNvSpPr>
          <p:nvPr/>
        </p:nvSpPr>
        <p:spPr>
          <a:xfrm>
            <a:off x="2786058" y="1785918"/>
            <a:ext cx="4669690" cy="141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Başlık">
            <a:extLst>
              <a:ext uri="{FF2B5EF4-FFF2-40B4-BE49-F238E27FC236}">
                <a16:creationId xmlns:a16="http://schemas.microsoft.com/office/drawing/2014/main" id="{3C4E2153-5A9A-68E9-3514-3C05D7FE3C68}"/>
              </a:ext>
            </a:extLst>
          </p:cNvPr>
          <p:cNvSpPr txBox="1">
            <a:spLocks/>
          </p:cNvSpPr>
          <p:nvPr/>
        </p:nvSpPr>
        <p:spPr>
          <a:xfrm>
            <a:off x="3116829" y="3254170"/>
            <a:ext cx="3196107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24 Slayt Numarası Yer Tutucusu">
            <a:extLst>
              <a:ext uri="{FF2B5EF4-FFF2-40B4-BE49-F238E27FC236}">
                <a16:creationId xmlns:a16="http://schemas.microsoft.com/office/drawing/2014/main" id="{EBDD813C-232F-463F-F341-2B21AF30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6B7E-307E-4972-99C3-B3D0F5AD5074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1" name="1 Başlık">
            <a:extLst>
              <a:ext uri="{FF2B5EF4-FFF2-40B4-BE49-F238E27FC236}">
                <a16:creationId xmlns:a16="http://schemas.microsoft.com/office/drawing/2014/main" id="{A59A8839-B650-DE0E-CDE8-ADE317D2596B}"/>
              </a:ext>
            </a:extLst>
          </p:cNvPr>
          <p:cNvSpPr txBox="1">
            <a:spLocks/>
          </p:cNvSpPr>
          <p:nvPr/>
        </p:nvSpPr>
        <p:spPr>
          <a:xfrm>
            <a:off x="-41416" y="12628661"/>
            <a:ext cx="3317104" cy="99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tr-TR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1 Başlık">
            <a:extLst>
              <a:ext uri="{FF2B5EF4-FFF2-40B4-BE49-F238E27FC236}">
                <a16:creationId xmlns:a16="http://schemas.microsoft.com/office/drawing/2014/main" id="{E9DC7EC5-F77E-44C6-66DD-9EEA9D03AF68}"/>
              </a:ext>
            </a:extLst>
          </p:cNvPr>
          <p:cNvSpPr txBox="1">
            <a:spLocks/>
          </p:cNvSpPr>
          <p:nvPr/>
        </p:nvSpPr>
        <p:spPr>
          <a:xfrm>
            <a:off x="2396205" y="11055085"/>
            <a:ext cx="3603496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r-TR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8" name="AutoShape 4" descr="blob:https://web.whatsapp.com/8596be4f-b9eb-4776-8d1f-226074828522">
            <a:extLst>
              <a:ext uri="{FF2B5EF4-FFF2-40B4-BE49-F238E27FC236}">
                <a16:creationId xmlns:a16="http://schemas.microsoft.com/office/drawing/2014/main" id="{5979F4EF-A0A0-1A16-F36D-4BD567E603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55FFD0D-4C18-A449-003B-18712A7DC8B4}"/>
              </a:ext>
            </a:extLst>
          </p:cNvPr>
          <p:cNvSpPr/>
          <p:nvPr/>
        </p:nvSpPr>
        <p:spPr>
          <a:xfrm>
            <a:off x="1750219" y="2268885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b="0" i="0" dirty="0">
              <a:solidFill>
                <a:srgbClr val="05050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C324E65-2EAB-BDB4-88EF-5E7DC2D37546}"/>
              </a:ext>
            </a:extLst>
          </p:cNvPr>
          <p:cNvSpPr/>
          <p:nvPr/>
        </p:nvSpPr>
        <p:spPr>
          <a:xfrm>
            <a:off x="3143248" y="100010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1600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CC86E662-444E-2168-8594-B2BD0F3F9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" y="21831"/>
            <a:ext cx="835393" cy="835393"/>
          </a:xfrm>
          <a:prstGeom prst="rect">
            <a:avLst/>
          </a:prstGeom>
        </p:spPr>
      </p:pic>
      <p:sp>
        <p:nvSpPr>
          <p:cNvPr id="32" name="31 Dikdörtgen">
            <a:extLst>
              <a:ext uri="{FF2B5EF4-FFF2-40B4-BE49-F238E27FC236}">
                <a16:creationId xmlns:a16="http://schemas.microsoft.com/office/drawing/2014/main" id="{D91B0754-B711-E0BD-54E8-E535755FF517}"/>
              </a:ext>
            </a:extLst>
          </p:cNvPr>
          <p:cNvSpPr/>
          <p:nvPr/>
        </p:nvSpPr>
        <p:spPr>
          <a:xfrm>
            <a:off x="3143248" y="35004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8274E2-EC5F-873D-B735-F41CDD6B9501}"/>
              </a:ext>
            </a:extLst>
          </p:cNvPr>
          <p:cNvSpPr txBox="1"/>
          <p:nvPr/>
        </p:nvSpPr>
        <p:spPr>
          <a:xfrm>
            <a:off x="2924944" y="917008"/>
            <a:ext cx="39330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Yönetim Kurulu Başkanımız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5"/>
              </a:rPr>
              <a:t>Veli Özcan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Meclis Başkanımız Cengiz Güçlü ve Odamız Genel Sekreteri 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6"/>
              </a:rPr>
              <a:t>Doğan Özgün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TOBB 81. Genel Kurulu kapsamında, Türkiye Odalar ve Borsalar Birliği Başkanımız </a:t>
            </a:r>
            <a:r>
              <a:rPr lang="tr-TR" sz="1600" b="1" i="0" u="none" strike="noStrike" dirty="0" err="1">
                <a:solidFill>
                  <a:srgbClr val="0064D1"/>
                </a:solidFill>
                <a:effectLst/>
                <a:latin typeface="inherit"/>
                <a:hlinkClick r:id="rId7"/>
              </a:rPr>
              <a:t>M.Rifat</a:t>
            </a:r>
            <a:r>
              <a:rPr lang="tr-TR" sz="1600" b="1" i="0" u="none" strike="noStrike" dirty="0">
                <a:solidFill>
                  <a:srgbClr val="0064D1"/>
                </a:solidFill>
                <a:effectLst/>
                <a:latin typeface="inherit"/>
                <a:hlinkClick r:id="rId7"/>
              </a:rPr>
              <a:t> </a:t>
            </a:r>
            <a:r>
              <a:rPr lang="tr-TR" sz="1600" b="1" i="0" u="none" strike="noStrike" dirty="0" err="1">
                <a:solidFill>
                  <a:srgbClr val="0064D1"/>
                </a:solidFill>
                <a:effectLst/>
                <a:latin typeface="inherit"/>
                <a:hlinkClick r:id="rId7"/>
              </a:rPr>
              <a:t>Hisarcıklıoğlu</a:t>
            </a:r>
            <a:r>
              <a:rPr lang="tr-TR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öncülüğünde, Oda-Borsa Başkanlarımız, Meclis Üyelerimiz, Delegelerimiz, Kadın ve Genç Girişimcilerimiz ve Genel Sekreterlerimiz ile birlikte Anıtkabir ziyaretine katıldı. </a:t>
            </a:r>
            <a:endParaRPr lang="tr-TR" sz="16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8F39275-2C9C-36AF-A3DE-6C8BC0EC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" y="928662"/>
            <a:ext cx="2857500" cy="28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FD223F6-370E-E696-467E-B6039E79FEAD}"/>
              </a:ext>
            </a:extLst>
          </p:cNvPr>
          <p:cNvSpPr txBox="1"/>
          <p:nvPr/>
        </p:nvSpPr>
        <p:spPr>
          <a:xfrm>
            <a:off x="2878625" y="4278914"/>
            <a:ext cx="3749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b="1" i="0" dirty="0">
                <a:solidFill>
                  <a:srgbClr val="080809"/>
                </a:solidFill>
                <a:effectLst/>
                <a:latin typeface="inherit"/>
              </a:rPr>
              <a:t>DİTSO TOBB GENEL KURULUNA KATILDI</a:t>
            </a:r>
            <a:r>
              <a:rPr lang="tr-TR" b="0" i="0" dirty="0">
                <a:solidFill>
                  <a:srgbClr val="080809"/>
                </a:solidFill>
                <a:effectLst/>
                <a:latin typeface="inherit"/>
              </a:rPr>
              <a:t>.</a:t>
            </a:r>
          </a:p>
          <a:p>
            <a:pPr algn="just">
              <a:buNone/>
            </a:pPr>
            <a:r>
              <a:rPr lang="tr-TR" b="0" i="0" dirty="0">
                <a:solidFill>
                  <a:srgbClr val="080809"/>
                </a:solidFill>
                <a:effectLst/>
                <a:latin typeface="inherit"/>
              </a:rPr>
              <a:t>Yönetim Kurulu Başkanımız Veli Özcan, Meclis Başkanımız Cengiz Güçlü ve Odamız Genel Sekreteri Doğan Özgün TOBB ETÜ' de düzenlenen Türkiye Odalar ve Borsalar Birliği nin 81. Genel Kuruluna katıldılar.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72CEDA2-D1FC-2BA1-18B0-1754C972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" y="3861576"/>
            <a:ext cx="2903819" cy="28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7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878</Words>
  <Application>Microsoft Office PowerPoint</Application>
  <PresentationFormat>Ekran Gösterisi (4:3)</PresentationFormat>
  <Paragraphs>83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inherit</vt:lpstr>
      <vt:lpstr>Segoe UI Historic</vt:lpstr>
      <vt:lpstr>Verdana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Tansu</dc:creator>
  <cp:lastModifiedBy>Dinar Ticaret ve Sanayi Odası</cp:lastModifiedBy>
  <cp:revision>359</cp:revision>
  <cp:lastPrinted>2022-11-02T07:33:45Z</cp:lastPrinted>
  <dcterms:created xsi:type="dcterms:W3CDTF">2018-01-11T14:20:41Z</dcterms:created>
  <dcterms:modified xsi:type="dcterms:W3CDTF">2025-07-16T14:06:40Z</dcterms:modified>
</cp:coreProperties>
</file>