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7" r:id="rId3"/>
    <p:sldId id="268" r:id="rId4"/>
  </p:sldIdLst>
  <p:sldSz cx="6858000" cy="9144000" type="screen4x3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43" autoAdjust="0"/>
  </p:normalViewPr>
  <p:slideViewPr>
    <p:cSldViewPr>
      <p:cViewPr varScale="1">
        <p:scale>
          <a:sx n="63" d="100"/>
          <a:sy n="63" d="100"/>
        </p:scale>
        <p:origin x="1872" y="-16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583AC-0C1D-4649-93EA-E96A7A1393C5}" type="datetimeFigureOut">
              <a:rPr lang="tr-TR" smtClean="0"/>
              <a:pPr/>
              <a:t>16.07.2025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F7DE6-E4EF-4AE2-83FE-77F57CF767B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922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F7DE6-E4EF-4AE2-83FE-77F57CF767BA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306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11C0D-DF6C-D8D3-EAB3-AD005024C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>
            <a:extLst>
              <a:ext uri="{FF2B5EF4-FFF2-40B4-BE49-F238E27FC236}">
                <a16:creationId xmlns:a16="http://schemas.microsoft.com/office/drawing/2014/main" id="{93A6F994-FA16-7B70-1EC4-2067FB1A0F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>
            <a:extLst>
              <a:ext uri="{FF2B5EF4-FFF2-40B4-BE49-F238E27FC236}">
                <a16:creationId xmlns:a16="http://schemas.microsoft.com/office/drawing/2014/main" id="{402F3C3B-FF70-F5DC-6CD2-6AB2D6A49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>
            <a:extLst>
              <a:ext uri="{FF2B5EF4-FFF2-40B4-BE49-F238E27FC236}">
                <a16:creationId xmlns:a16="http://schemas.microsoft.com/office/drawing/2014/main" id="{757C3323-8F5A-A6E1-A74E-1542BD94F5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F7DE6-E4EF-4AE2-83FE-77F57CF767BA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13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72B41-8735-6089-C581-27BDA3953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>
            <a:extLst>
              <a:ext uri="{FF2B5EF4-FFF2-40B4-BE49-F238E27FC236}">
                <a16:creationId xmlns:a16="http://schemas.microsoft.com/office/drawing/2014/main" id="{ADDB8938-0348-2F63-32FA-B96F5F0606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>
            <a:extLst>
              <a:ext uri="{FF2B5EF4-FFF2-40B4-BE49-F238E27FC236}">
                <a16:creationId xmlns:a16="http://schemas.microsoft.com/office/drawing/2014/main" id="{9F807486-2607-B688-2CAB-B07EA7AA4E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>
            <a:extLst>
              <a:ext uri="{FF2B5EF4-FFF2-40B4-BE49-F238E27FC236}">
                <a16:creationId xmlns:a16="http://schemas.microsoft.com/office/drawing/2014/main" id="{207B6EA6-6B09-2FB9-40B2-B0B5A0C20E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F7DE6-E4EF-4AE2-83FE-77F57CF767B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384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EB11-8679-41B7-94C2-D8A1900F3C9A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F60D-6726-4980-BB64-783A0BD2EF28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3729037" y="488953"/>
            <a:ext cx="1157288" cy="104013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57177" y="488953"/>
            <a:ext cx="3357563" cy="104013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FC8EC-08DE-47E5-A78C-00CEF2B813A4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65607-B4F7-4728-AF51-3DFDF98CF4F7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BAE2-A4F2-469D-B447-F1DA9DA303D8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7331E-93BB-4F12-A031-ABC9855F1216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5AB6-B6CA-417C-B3D1-EB1F2BF4470B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8BD8-8C51-4303-946B-545F97B3CF45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BB0-32C0-4C49-80CC-75320394FE7F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3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81290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42903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3C53-0BCA-458B-AC5D-BB41C1DDA05A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BE3F-0718-43E5-A546-ABF7ADFB85A6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18103-7C67-48C6-BEAB-FADC6E81F8CD}" type="datetime1">
              <a:rPr lang="tr-TR" smtClean="0"/>
              <a:pPr/>
              <a:t>16.07.2025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06B7E-307E-4972-99C3-B3D0F5AD50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.facebook.com/l.php?u=http%3A%2F%2FSAN.VE%2F%3Ffbclid%3DIwZXh0bgNhZW0CMTAAYnJpZBExRHViYWhFUTFUR3VsUnZKYwEepZn9Yk0F3moYy94vEOFkv6orDQ4sQNqlLCyhA4i-_x39hJR-cYZXOdo7HFE_aem_8NRMVeYRa2Lf1so22o_xpw&amp;h=AT2ERztzzKaldtk17TlFWUvov8mWTL1jDdhCkatUlYl0Ji2_FyBR0p8vus6U5OgfqQIAfRT-RL1yV1WziJpdXgpgciDRu0twV2a2IfyfJInaDSV9d9m1JcajXJxttYTtriuk9eFtZXdlOICc&amp;__tn__=-UK-R&amp;c%5b0%5d=AT3ufdVqPe8q4fE2XQe7udUsAToQdHlG0dDwCj3t9Jf8kcb-KgN_NwkXMRuJbUsDIVnUV0Rt9-nBKZlpzb6kB0cj2ySkpb8d3xABO9m6ForLIXoncFQIlHE4J9a1kF0P6QxGxIaNKG_b97QKcr1tsmZgIbNijoiQNNYIaVAVJKe6ddEBqKRyCjQKlcQDcp3ipwsKQmaGpM0pwjvPCniT1iKBQA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facebook.com/veli.ozcan.478065?__cft__%5b0%5d=AZUyh0sWld0z2tGoagLntWDxUg0PUU16A64e4zX_FYzjZlzN3yL8X6SjkYIxpJYTG_g0lX8yeyKf8ty7VkdkfRWJcQH5XZVySys-mkFrSgzCDMpD9YXseE8ThrV0Cnm0233rAC6PDpFQNYqZy14kMuxCuEhTTfo5pS_ttD6OqQKKq91qV41Q0jPwsCzUYZF8oD0Z948IGRmGMNkx0Hulxa66&amp;__tn__=-%5dK-R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png"/><Relationship Id="rId7" Type="http://schemas.openxmlformats.org/officeDocument/2006/relationships/hyperlink" Target="https://www.facebook.com/veli.ozcan.478065?__cft__%5b0%5d=AZUpxyaX1pJ-NP6UuiVRnrhvUuXDRXbn3wkzTLymDcrnkNICtGI8hW8CWfvzxoq8zA057ABxoAOYcQ2rhtygYZIq9KuNslNEJ1idBpjTEToPsBu_BxW-Z7LKVfXxuESc3vVv0k_Zrvp3Wr6swvbfJOWN3li1bBiAV3imZo5MPjubGiyEhS3idwJtghDtkp2ps3PISZVJofOAlGg6TdvLdxMA&amp;__tn__=-%5dK-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hyperlink" Target="https://www.facebook.com/veli.ozcan.478065?__cft__%5b0%5d=AZV9Pbliodls9bgYsmiX7imZdD0Qg_ek5ly51HBJIqMRIffAtDF7ewHMahRVjw33Djku-7hcQwKM-qz8ZmasUpTmxWZJJwXudO0m8858-KYDjKvLFURD07u2PiDICZ-Im5cLGnePbpamM2WioxBcKpL9wHVihURTKt8Q4nAgOnHVLqEMTvCNwcOWzHQKpfy8OIElNlxnCEH5LMBG6bHAjjD9&amp;__tn__=-%5dK-R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veli.ozcan.478065?__cft__%5b0%5d=AZUjwymnqVx4TaEeosYAFs4GlV7ZTKcT2rNsyQS8-qBmxMx417TD1RROUWYsgsqR-lLvVVwWUxc_M1X9TZJJggcnTOLDlRdKVY7UhzE1sW-GISvrCilyujBOnqbEAhmmZmSezUNiUo_yTszv5NuZo04WRnrKhD5kverEEK51Y1WpwZb8yL1n5XGJYla7yWSjiGGV8DPiD_QA-ZR6wQ5Eyhvv&amp;__tn__=-%5dK-R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veli.ozcan.478065?__cft__%5b0%5d=AZW7iWfgRAPaCn4ICzp57bCLmq-aso0JREgnQmp88CO1vfGSB4Q-PpYa2wN0cgyrgzLeMGtuQ68MVLp5v1pMMvv_-94y9kyZwImMOtRSIBo7E19ueazd42e5c1OD0fLDb7EaValEaTKcdjmRBsgFigMZQ8f8e6UHf2AGp8hNwU9qfdjswwqThtdOYGg-4JjV3hhvz3qMYObm2gxbMhN6Iwfp&amp;__tn__=-%5dK-R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2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0" y="0"/>
            <a:ext cx="6858000" cy="857224"/>
          </a:xfrm>
          <a:prstGeom prst="rect">
            <a:avLst/>
          </a:prstGeom>
          <a:solidFill>
            <a:srgbClr val="D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Dikdörtgen"/>
          <p:cNvSpPr/>
          <p:nvPr/>
        </p:nvSpPr>
        <p:spPr>
          <a:xfrm>
            <a:off x="0" y="8572528"/>
            <a:ext cx="6858000" cy="571472"/>
          </a:xfrm>
          <a:prstGeom prst="rect">
            <a:avLst/>
          </a:prstGeom>
          <a:solidFill>
            <a:srgbClr val="D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1285860" y="0"/>
            <a:ext cx="4286280" cy="8572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8 Resim" descr="dinartso.org.t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00768" y="71406"/>
            <a:ext cx="468000" cy="468000"/>
          </a:xfrm>
          <a:prstGeom prst="rect">
            <a:avLst/>
          </a:prstGeom>
        </p:spPr>
      </p:pic>
      <p:sp>
        <p:nvSpPr>
          <p:cNvPr id="10" name="9 Metin kutusu"/>
          <p:cNvSpPr txBox="1"/>
          <p:nvPr/>
        </p:nvSpPr>
        <p:spPr>
          <a:xfrm>
            <a:off x="1357298" y="108678"/>
            <a:ext cx="42862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DİTSO BÜLTEN </a:t>
            </a:r>
            <a:br>
              <a:rPr lang="tr-TR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DİNAR TİCARET VE SANAYİ ODASI</a:t>
            </a:r>
          </a:p>
        </p:txBody>
      </p:sp>
      <p:sp>
        <p:nvSpPr>
          <p:cNvPr id="12" name="11 Dikdörtgen"/>
          <p:cNvSpPr/>
          <p:nvPr/>
        </p:nvSpPr>
        <p:spPr>
          <a:xfrm>
            <a:off x="1285860" y="8572528"/>
            <a:ext cx="4286280" cy="5714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/>
          <p:cNvSpPr txBox="1"/>
          <p:nvPr/>
        </p:nvSpPr>
        <p:spPr>
          <a:xfrm>
            <a:off x="1357298" y="8643966"/>
            <a:ext cx="4214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Üçlerce Mahallesi Ilıca Caddesi No:2 </a:t>
            </a:r>
            <a:b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DİNAR / AFYONKARAHİSAR</a:t>
            </a:r>
          </a:p>
        </p:txBody>
      </p:sp>
      <p:sp>
        <p:nvSpPr>
          <p:cNvPr id="14" name="13 Metin kutusu"/>
          <p:cNvSpPr txBox="1"/>
          <p:nvPr/>
        </p:nvSpPr>
        <p:spPr>
          <a:xfrm>
            <a:off x="5500702" y="8643966"/>
            <a:ext cx="1357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info@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dinartso</a:t>
            </a: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org.tr</a:t>
            </a:r>
            <a:b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www.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dinartso</a:t>
            </a: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org.tr</a:t>
            </a:r>
            <a:endParaRPr lang="tr-TR" sz="8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0" y="8715404"/>
            <a:ext cx="128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Tel: 0(272)3536064</a:t>
            </a:r>
            <a:b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7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Fax</a:t>
            </a:r>
            <a: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0(272)3536546</a:t>
            </a:r>
          </a:p>
        </p:txBody>
      </p:sp>
      <p:sp>
        <p:nvSpPr>
          <p:cNvPr id="17" name="1 Başlık"/>
          <p:cNvSpPr txBox="1">
            <a:spLocks/>
          </p:cNvSpPr>
          <p:nvPr/>
        </p:nvSpPr>
        <p:spPr>
          <a:xfrm>
            <a:off x="1928802" y="928662"/>
            <a:ext cx="432048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1000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5880992" y="611003"/>
            <a:ext cx="12501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/>
              <a:t>2025  MART    </a:t>
            </a:r>
          </a:p>
        </p:txBody>
      </p:sp>
      <p:sp>
        <p:nvSpPr>
          <p:cNvPr id="20" name="1 Başlık"/>
          <p:cNvSpPr txBox="1">
            <a:spLocks/>
          </p:cNvSpPr>
          <p:nvPr/>
        </p:nvSpPr>
        <p:spPr>
          <a:xfrm>
            <a:off x="2786058" y="1785918"/>
            <a:ext cx="4669690" cy="14122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4" name="1 Başlık"/>
          <p:cNvSpPr txBox="1">
            <a:spLocks/>
          </p:cNvSpPr>
          <p:nvPr/>
        </p:nvSpPr>
        <p:spPr>
          <a:xfrm>
            <a:off x="3116829" y="3254170"/>
            <a:ext cx="3196107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2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28" name="1 Başlık"/>
          <p:cNvSpPr txBox="1">
            <a:spLocks/>
          </p:cNvSpPr>
          <p:nvPr/>
        </p:nvSpPr>
        <p:spPr>
          <a:xfrm>
            <a:off x="-1116971" y="6979294"/>
            <a:ext cx="658579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1" name="1 Başlık"/>
          <p:cNvSpPr txBox="1">
            <a:spLocks/>
          </p:cNvSpPr>
          <p:nvPr/>
        </p:nvSpPr>
        <p:spPr>
          <a:xfrm>
            <a:off x="-41416" y="12628661"/>
            <a:ext cx="3317104" cy="991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9" name="1 Başlık"/>
          <p:cNvSpPr txBox="1">
            <a:spLocks/>
          </p:cNvSpPr>
          <p:nvPr/>
        </p:nvSpPr>
        <p:spPr>
          <a:xfrm>
            <a:off x="2396205" y="11055085"/>
            <a:ext cx="3603496" cy="288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tr-TR" sz="11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028" name="AutoShape 4" descr="blob:https://web.whatsapp.com/8596be4f-b9eb-4776-8d1f-22607482852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1750219" y="2268885"/>
            <a:ext cx="3429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900" b="0" i="0" dirty="0">
              <a:solidFill>
                <a:srgbClr val="050505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3143248" y="1000100"/>
            <a:ext cx="3429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tr-TR" sz="1600" dirty="0"/>
          </a:p>
        </p:txBody>
      </p:sp>
      <p:pic>
        <p:nvPicPr>
          <p:cNvPr id="26" name="Resim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1" y="21831"/>
            <a:ext cx="835393" cy="835393"/>
          </a:xfrm>
          <a:prstGeom prst="rect">
            <a:avLst/>
          </a:prstGeom>
        </p:spPr>
      </p:pic>
      <p:sp>
        <p:nvSpPr>
          <p:cNvPr id="32" name="31 Dikdörtgen"/>
          <p:cNvSpPr/>
          <p:nvPr/>
        </p:nvSpPr>
        <p:spPr>
          <a:xfrm>
            <a:off x="3143248" y="3500430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56D5B4CD-038F-8AFB-E4E0-BEA876E02F69}"/>
              </a:ext>
            </a:extLst>
          </p:cNvPr>
          <p:cNvSpPr txBox="1"/>
          <p:nvPr/>
        </p:nvSpPr>
        <p:spPr>
          <a:xfrm>
            <a:off x="2963939" y="3532753"/>
            <a:ext cx="359256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Şubat ayı olağan Meclis Kurulu toplantımızı Meclis Başkanımız Cengiz Güçlü Başkanlığında, Yönetim Kurulu Başkanımız </a:t>
            </a:r>
            <a:r>
              <a:rPr lang="tr-TR" b="1" i="0" u="none" strike="noStrike" dirty="0">
                <a:solidFill>
                  <a:srgbClr val="0064D1"/>
                </a:solidFill>
                <a:effectLst/>
                <a:latin typeface="inherit"/>
                <a:hlinkClick r:id="rId5"/>
              </a:rPr>
              <a:t>Veli Özcan</a:t>
            </a:r>
            <a:r>
              <a:rPr lang="tr-TR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 ve Meclis üyelerimizin katılımıyla gerçekleştirdik.</a:t>
            </a:r>
            <a:endParaRPr lang="tr-TR" dirty="0"/>
          </a:p>
        </p:txBody>
      </p:sp>
      <p:pic>
        <p:nvPicPr>
          <p:cNvPr id="23" name="Picture 2" descr="Fotoğraf açıklaması yok.">
            <a:extLst>
              <a:ext uri="{FF2B5EF4-FFF2-40B4-BE49-F238E27FC236}">
                <a16:creationId xmlns:a16="http://schemas.microsoft.com/office/drawing/2014/main" id="{E7B2F461-362E-A36E-067F-9CD89466C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621" y="3209457"/>
            <a:ext cx="2935059" cy="248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Fotoğraf açıklaması yok.">
            <a:extLst>
              <a:ext uri="{FF2B5EF4-FFF2-40B4-BE49-F238E27FC236}">
                <a16:creationId xmlns:a16="http://schemas.microsoft.com/office/drawing/2014/main" id="{06C149CE-C065-F11B-BFB3-98F810DC2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4615"/>
            <a:ext cx="2979681" cy="2117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Metin kutusu 30">
            <a:extLst>
              <a:ext uri="{FF2B5EF4-FFF2-40B4-BE49-F238E27FC236}">
                <a16:creationId xmlns:a16="http://schemas.microsoft.com/office/drawing/2014/main" id="{91F6CD6E-5FC7-2BA8-7983-0E627AEBF268}"/>
              </a:ext>
            </a:extLst>
          </p:cNvPr>
          <p:cNvSpPr txBox="1"/>
          <p:nvPr/>
        </p:nvSpPr>
        <p:spPr>
          <a:xfrm>
            <a:off x="3002681" y="1003998"/>
            <a:ext cx="373868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tr-TR" b="1" i="0" dirty="0">
                <a:solidFill>
                  <a:srgbClr val="080809"/>
                </a:solidFill>
                <a:effectLst/>
                <a:latin typeface="inherit"/>
              </a:rPr>
              <a:t>DİTSO’DA YANGINDAN KORUNMA EĞİTİMİ GERÇEKLEŞTİRİLDİ.</a:t>
            </a:r>
          </a:p>
          <a:p>
            <a:pPr algn="just">
              <a:buNone/>
            </a:pPr>
            <a:r>
              <a:rPr lang="tr-TR" b="0" i="0" dirty="0">
                <a:solidFill>
                  <a:srgbClr val="080809"/>
                </a:solidFill>
                <a:effectLst/>
                <a:latin typeface="inherit"/>
              </a:rPr>
              <a:t>Odamız Meclis Salonunda, Üyemiz; HUN YANGIN SÖNDÜRME SİSTEMLERİ </a:t>
            </a:r>
            <a:r>
              <a:rPr lang="tr-TR" b="1" i="0" u="none" strike="noStrike" dirty="0">
                <a:solidFill>
                  <a:srgbClr val="0064D1"/>
                </a:solidFill>
                <a:effectLst/>
                <a:latin typeface="inherit"/>
                <a:hlinkClick r:id="rId8"/>
              </a:rPr>
              <a:t>SAN.VE</a:t>
            </a:r>
            <a:r>
              <a:rPr lang="tr-TR" b="0" i="0" dirty="0">
                <a:solidFill>
                  <a:srgbClr val="080809"/>
                </a:solidFill>
                <a:effectLst/>
                <a:latin typeface="inherit"/>
              </a:rPr>
              <a:t> TİC.LTD.ŞTİ. yetkilisi </a:t>
            </a:r>
            <a:r>
              <a:rPr lang="tr-TR" b="0" i="0" dirty="0" err="1">
                <a:solidFill>
                  <a:srgbClr val="080809"/>
                </a:solidFill>
                <a:effectLst/>
                <a:latin typeface="inherit"/>
              </a:rPr>
              <a:t>Hunij</a:t>
            </a:r>
            <a:r>
              <a:rPr lang="tr-TR" b="0" i="0" dirty="0">
                <a:solidFill>
                  <a:srgbClr val="080809"/>
                </a:solidFill>
                <a:effectLst/>
                <a:latin typeface="inherit"/>
              </a:rPr>
              <a:t> Er tarafından yangın önleme ve yangından korunma eğitimi verildi.</a:t>
            </a: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EEC143C5-442A-58E4-FDB5-E2041056E826}"/>
              </a:ext>
            </a:extLst>
          </p:cNvPr>
          <p:cNvSpPr txBox="1"/>
          <p:nvPr/>
        </p:nvSpPr>
        <p:spPr>
          <a:xfrm>
            <a:off x="2979680" y="6154757"/>
            <a:ext cx="385532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Yeni Üyemiz; AY KOÇ TEKSTİL SANAYİ VE TİCARET LİMİTED ŞİRKETİ Yetkilileri Faik Koçyiğit ve Emre Ay’a odamız üyeliğinin hayırlı olmasını dileriz.</a:t>
            </a:r>
            <a:endParaRPr lang="tr-TR" dirty="0"/>
          </a:p>
        </p:txBody>
      </p:sp>
      <p:pic>
        <p:nvPicPr>
          <p:cNvPr id="35" name="Picture 6" descr="Fotoğraf açıklaması yok.">
            <a:extLst>
              <a:ext uri="{FF2B5EF4-FFF2-40B4-BE49-F238E27FC236}">
                <a16:creationId xmlns:a16="http://schemas.microsoft.com/office/drawing/2014/main" id="{E25AF1D9-6F7A-3794-51DE-1E373FA9A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2" y="5818093"/>
            <a:ext cx="2935059" cy="2615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70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4A272-9BD2-249C-AB18-C73A9E896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>
            <a:extLst>
              <a:ext uri="{FF2B5EF4-FFF2-40B4-BE49-F238E27FC236}">
                <a16:creationId xmlns:a16="http://schemas.microsoft.com/office/drawing/2014/main" id="{6E1860BD-0D05-F4D1-9081-CE7699CFB6D9}"/>
              </a:ext>
            </a:extLst>
          </p:cNvPr>
          <p:cNvSpPr/>
          <p:nvPr/>
        </p:nvSpPr>
        <p:spPr>
          <a:xfrm>
            <a:off x="0" y="0"/>
            <a:ext cx="6858000" cy="857224"/>
          </a:xfrm>
          <a:prstGeom prst="rect">
            <a:avLst/>
          </a:prstGeom>
          <a:solidFill>
            <a:srgbClr val="D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Dikdörtgen">
            <a:extLst>
              <a:ext uri="{FF2B5EF4-FFF2-40B4-BE49-F238E27FC236}">
                <a16:creationId xmlns:a16="http://schemas.microsoft.com/office/drawing/2014/main" id="{1DA7D957-F5EC-5E8C-5610-CB9E8CDC8BDB}"/>
              </a:ext>
            </a:extLst>
          </p:cNvPr>
          <p:cNvSpPr/>
          <p:nvPr/>
        </p:nvSpPr>
        <p:spPr>
          <a:xfrm>
            <a:off x="0" y="8572528"/>
            <a:ext cx="6858000" cy="571472"/>
          </a:xfrm>
          <a:prstGeom prst="rect">
            <a:avLst/>
          </a:prstGeom>
          <a:solidFill>
            <a:srgbClr val="D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Dikdörtgen">
            <a:extLst>
              <a:ext uri="{FF2B5EF4-FFF2-40B4-BE49-F238E27FC236}">
                <a16:creationId xmlns:a16="http://schemas.microsoft.com/office/drawing/2014/main" id="{3E777C17-649F-46EB-EB6D-C6B88E663D80}"/>
              </a:ext>
            </a:extLst>
          </p:cNvPr>
          <p:cNvSpPr/>
          <p:nvPr/>
        </p:nvSpPr>
        <p:spPr>
          <a:xfrm>
            <a:off x="1285860" y="0"/>
            <a:ext cx="4286280" cy="8572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8 Resim" descr="dinartso.org.tr.png">
            <a:extLst>
              <a:ext uri="{FF2B5EF4-FFF2-40B4-BE49-F238E27FC236}">
                <a16:creationId xmlns:a16="http://schemas.microsoft.com/office/drawing/2014/main" id="{7E232DCD-A0CE-4B07-CBF5-8FDF1210F58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00768" y="71406"/>
            <a:ext cx="468000" cy="468000"/>
          </a:xfrm>
          <a:prstGeom prst="rect">
            <a:avLst/>
          </a:prstGeom>
        </p:spPr>
      </p:pic>
      <p:sp>
        <p:nvSpPr>
          <p:cNvPr id="10" name="9 Metin kutusu">
            <a:extLst>
              <a:ext uri="{FF2B5EF4-FFF2-40B4-BE49-F238E27FC236}">
                <a16:creationId xmlns:a16="http://schemas.microsoft.com/office/drawing/2014/main" id="{302279F0-72A0-68C3-D42C-838368E99AD3}"/>
              </a:ext>
            </a:extLst>
          </p:cNvPr>
          <p:cNvSpPr txBox="1"/>
          <p:nvPr/>
        </p:nvSpPr>
        <p:spPr>
          <a:xfrm>
            <a:off x="1328514" y="44232"/>
            <a:ext cx="42862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DİTSO BÜLTEN </a:t>
            </a:r>
            <a:br>
              <a:rPr lang="tr-TR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DİNAR TİCARET VE SANAYİ ODASI</a:t>
            </a:r>
          </a:p>
        </p:txBody>
      </p:sp>
      <p:sp>
        <p:nvSpPr>
          <p:cNvPr id="12" name="11 Dikdörtgen">
            <a:extLst>
              <a:ext uri="{FF2B5EF4-FFF2-40B4-BE49-F238E27FC236}">
                <a16:creationId xmlns:a16="http://schemas.microsoft.com/office/drawing/2014/main" id="{A0BA2A26-F4F1-2E1E-5B16-EA06BCD2185C}"/>
              </a:ext>
            </a:extLst>
          </p:cNvPr>
          <p:cNvSpPr/>
          <p:nvPr/>
        </p:nvSpPr>
        <p:spPr>
          <a:xfrm>
            <a:off x="1285860" y="8572528"/>
            <a:ext cx="4286280" cy="5714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>
            <a:extLst>
              <a:ext uri="{FF2B5EF4-FFF2-40B4-BE49-F238E27FC236}">
                <a16:creationId xmlns:a16="http://schemas.microsoft.com/office/drawing/2014/main" id="{B26C1E2B-AAFB-E215-D817-7C7B12B6E2CB}"/>
              </a:ext>
            </a:extLst>
          </p:cNvPr>
          <p:cNvSpPr txBox="1"/>
          <p:nvPr/>
        </p:nvSpPr>
        <p:spPr>
          <a:xfrm>
            <a:off x="1357298" y="8643966"/>
            <a:ext cx="4214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Üçlerce Mahallesi Ilıca Caddesi No:2 </a:t>
            </a:r>
            <a:b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DİNAR / AFYONKARAHİSAR</a:t>
            </a:r>
          </a:p>
        </p:txBody>
      </p:sp>
      <p:sp>
        <p:nvSpPr>
          <p:cNvPr id="14" name="13 Metin kutusu">
            <a:extLst>
              <a:ext uri="{FF2B5EF4-FFF2-40B4-BE49-F238E27FC236}">
                <a16:creationId xmlns:a16="http://schemas.microsoft.com/office/drawing/2014/main" id="{CD73005B-AFC2-D2C6-3B40-1EFD05FC59CF}"/>
              </a:ext>
            </a:extLst>
          </p:cNvPr>
          <p:cNvSpPr txBox="1"/>
          <p:nvPr/>
        </p:nvSpPr>
        <p:spPr>
          <a:xfrm>
            <a:off x="5500702" y="8643966"/>
            <a:ext cx="1357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info@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dinartso</a:t>
            </a: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org.tr</a:t>
            </a:r>
            <a:b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www.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dinartso</a:t>
            </a: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org.tr</a:t>
            </a:r>
            <a:endParaRPr lang="tr-TR" sz="8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14 Metin kutusu">
            <a:extLst>
              <a:ext uri="{FF2B5EF4-FFF2-40B4-BE49-F238E27FC236}">
                <a16:creationId xmlns:a16="http://schemas.microsoft.com/office/drawing/2014/main" id="{E87F831C-4C8B-1731-6C8A-A0AA5DEB7F15}"/>
              </a:ext>
            </a:extLst>
          </p:cNvPr>
          <p:cNvSpPr txBox="1"/>
          <p:nvPr/>
        </p:nvSpPr>
        <p:spPr>
          <a:xfrm>
            <a:off x="0" y="8715404"/>
            <a:ext cx="128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Tel: 0(272)3536064</a:t>
            </a:r>
            <a:b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7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Fax</a:t>
            </a:r>
            <a: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0(272)3536546</a:t>
            </a:r>
          </a:p>
        </p:txBody>
      </p:sp>
      <p:sp>
        <p:nvSpPr>
          <p:cNvPr id="17" name="1 Başlık">
            <a:extLst>
              <a:ext uri="{FF2B5EF4-FFF2-40B4-BE49-F238E27FC236}">
                <a16:creationId xmlns:a16="http://schemas.microsoft.com/office/drawing/2014/main" id="{9402EF06-0497-A626-D73C-43664BEE2705}"/>
              </a:ext>
            </a:extLst>
          </p:cNvPr>
          <p:cNvSpPr txBox="1">
            <a:spLocks/>
          </p:cNvSpPr>
          <p:nvPr/>
        </p:nvSpPr>
        <p:spPr>
          <a:xfrm>
            <a:off x="1928802" y="928662"/>
            <a:ext cx="432048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1000" dirty="0"/>
          </a:p>
        </p:txBody>
      </p:sp>
      <p:sp>
        <p:nvSpPr>
          <p:cNvPr id="19" name="18 Metin kutusu">
            <a:extLst>
              <a:ext uri="{FF2B5EF4-FFF2-40B4-BE49-F238E27FC236}">
                <a16:creationId xmlns:a16="http://schemas.microsoft.com/office/drawing/2014/main" id="{86EEF408-1D69-76BE-E19F-CD238471C26E}"/>
              </a:ext>
            </a:extLst>
          </p:cNvPr>
          <p:cNvSpPr txBox="1"/>
          <p:nvPr/>
        </p:nvSpPr>
        <p:spPr>
          <a:xfrm>
            <a:off x="5880992" y="611003"/>
            <a:ext cx="12501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/>
              <a:t>2025  MART    </a:t>
            </a:r>
          </a:p>
        </p:txBody>
      </p:sp>
      <p:sp>
        <p:nvSpPr>
          <p:cNvPr id="20" name="1 Başlık">
            <a:extLst>
              <a:ext uri="{FF2B5EF4-FFF2-40B4-BE49-F238E27FC236}">
                <a16:creationId xmlns:a16="http://schemas.microsoft.com/office/drawing/2014/main" id="{F8F7250F-AFAB-CBAA-F4E4-4971A01DC042}"/>
              </a:ext>
            </a:extLst>
          </p:cNvPr>
          <p:cNvSpPr txBox="1">
            <a:spLocks/>
          </p:cNvSpPr>
          <p:nvPr/>
        </p:nvSpPr>
        <p:spPr>
          <a:xfrm>
            <a:off x="2786058" y="1785918"/>
            <a:ext cx="4669690" cy="14122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4" name="1 Başlık">
            <a:extLst>
              <a:ext uri="{FF2B5EF4-FFF2-40B4-BE49-F238E27FC236}">
                <a16:creationId xmlns:a16="http://schemas.microsoft.com/office/drawing/2014/main" id="{7992C525-63C4-B8DD-6905-ACAACC06D7C9}"/>
              </a:ext>
            </a:extLst>
          </p:cNvPr>
          <p:cNvSpPr txBox="1">
            <a:spLocks/>
          </p:cNvSpPr>
          <p:nvPr/>
        </p:nvSpPr>
        <p:spPr>
          <a:xfrm>
            <a:off x="3116829" y="3254170"/>
            <a:ext cx="3196107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24 Slayt Numarası Yer Tutucusu">
            <a:extLst>
              <a:ext uri="{FF2B5EF4-FFF2-40B4-BE49-F238E27FC236}">
                <a16:creationId xmlns:a16="http://schemas.microsoft.com/office/drawing/2014/main" id="{4F69EA74-F227-A98E-1C29-1F04A7F87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28" name="1 Başlık">
            <a:extLst>
              <a:ext uri="{FF2B5EF4-FFF2-40B4-BE49-F238E27FC236}">
                <a16:creationId xmlns:a16="http://schemas.microsoft.com/office/drawing/2014/main" id="{FF86F36D-58F0-4E9F-C05C-1D0C86A6F9AA}"/>
              </a:ext>
            </a:extLst>
          </p:cNvPr>
          <p:cNvSpPr txBox="1">
            <a:spLocks/>
          </p:cNvSpPr>
          <p:nvPr/>
        </p:nvSpPr>
        <p:spPr>
          <a:xfrm>
            <a:off x="-1116971" y="6979294"/>
            <a:ext cx="658579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1" name="1 Başlık">
            <a:extLst>
              <a:ext uri="{FF2B5EF4-FFF2-40B4-BE49-F238E27FC236}">
                <a16:creationId xmlns:a16="http://schemas.microsoft.com/office/drawing/2014/main" id="{D3189731-E78B-D67D-C7E9-0671B4961610}"/>
              </a:ext>
            </a:extLst>
          </p:cNvPr>
          <p:cNvSpPr txBox="1">
            <a:spLocks/>
          </p:cNvSpPr>
          <p:nvPr/>
        </p:nvSpPr>
        <p:spPr>
          <a:xfrm>
            <a:off x="-41416" y="12628661"/>
            <a:ext cx="3317104" cy="991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9" name="1 Başlık">
            <a:extLst>
              <a:ext uri="{FF2B5EF4-FFF2-40B4-BE49-F238E27FC236}">
                <a16:creationId xmlns:a16="http://schemas.microsoft.com/office/drawing/2014/main" id="{005D265E-C599-DB29-9518-6C9826F552CA}"/>
              </a:ext>
            </a:extLst>
          </p:cNvPr>
          <p:cNvSpPr txBox="1">
            <a:spLocks/>
          </p:cNvSpPr>
          <p:nvPr/>
        </p:nvSpPr>
        <p:spPr>
          <a:xfrm>
            <a:off x="2396205" y="11055085"/>
            <a:ext cx="3603496" cy="288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tr-TR" sz="11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028" name="AutoShape 4" descr="blob:https://web.whatsapp.com/8596be4f-b9eb-4776-8d1f-226074828522">
            <a:extLst>
              <a:ext uri="{FF2B5EF4-FFF2-40B4-BE49-F238E27FC236}">
                <a16:creationId xmlns:a16="http://schemas.microsoft.com/office/drawing/2014/main" id="{66DC398B-31B5-EE9C-9724-8C47F8FAD0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70F5052A-A60E-EA85-58FB-82026D779C15}"/>
              </a:ext>
            </a:extLst>
          </p:cNvPr>
          <p:cNvSpPr/>
          <p:nvPr/>
        </p:nvSpPr>
        <p:spPr>
          <a:xfrm>
            <a:off x="1750219" y="2268885"/>
            <a:ext cx="3429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900" b="0" i="0" dirty="0">
              <a:solidFill>
                <a:srgbClr val="050505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3116E310-8605-3210-6BE1-456F62A8A19B}"/>
              </a:ext>
            </a:extLst>
          </p:cNvPr>
          <p:cNvSpPr/>
          <p:nvPr/>
        </p:nvSpPr>
        <p:spPr>
          <a:xfrm>
            <a:off x="3143248" y="1000100"/>
            <a:ext cx="3429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tr-TR" sz="1600" dirty="0"/>
          </a:p>
        </p:txBody>
      </p:sp>
      <p:pic>
        <p:nvPicPr>
          <p:cNvPr id="26" name="Resim 25">
            <a:extLst>
              <a:ext uri="{FF2B5EF4-FFF2-40B4-BE49-F238E27FC236}">
                <a16:creationId xmlns:a16="http://schemas.microsoft.com/office/drawing/2014/main" id="{97C5CFB9-7B1F-EF78-18CB-A4D7846214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1" y="21831"/>
            <a:ext cx="835393" cy="835393"/>
          </a:xfrm>
          <a:prstGeom prst="rect">
            <a:avLst/>
          </a:prstGeom>
        </p:spPr>
      </p:pic>
      <p:sp>
        <p:nvSpPr>
          <p:cNvPr id="32" name="31 Dikdörtgen">
            <a:extLst>
              <a:ext uri="{FF2B5EF4-FFF2-40B4-BE49-F238E27FC236}">
                <a16:creationId xmlns:a16="http://schemas.microsoft.com/office/drawing/2014/main" id="{9ED6CA17-50CD-1A98-3C42-4C066C6A5C77}"/>
              </a:ext>
            </a:extLst>
          </p:cNvPr>
          <p:cNvSpPr/>
          <p:nvPr/>
        </p:nvSpPr>
        <p:spPr>
          <a:xfrm>
            <a:off x="3143248" y="3500430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FB4BE736-F1B9-F96F-84E8-15011E007A4A}"/>
              </a:ext>
            </a:extLst>
          </p:cNvPr>
          <p:cNvSpPr txBox="1"/>
          <p:nvPr/>
        </p:nvSpPr>
        <p:spPr>
          <a:xfrm>
            <a:off x="3143248" y="1176851"/>
            <a:ext cx="35981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Haftalık olağan Yönetim Kurulu toplantımızı Yönetim Kurulu Başkanımız </a:t>
            </a:r>
            <a:r>
              <a:rPr lang="tr-TR" sz="1600" b="1" i="0" u="none" strike="noStrike" dirty="0">
                <a:solidFill>
                  <a:srgbClr val="0064D1"/>
                </a:solidFill>
                <a:effectLst/>
                <a:latin typeface="inherit"/>
                <a:hlinkClick r:id="rId5"/>
              </a:rPr>
              <a:t>Veli Özcan</a:t>
            </a:r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 başkanlığında, Yönetim Kurulu Üyelerimizin katılımıyla gerçekleştirdik.</a:t>
            </a:r>
            <a:endParaRPr lang="tr-TR" sz="16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0405648-2B5A-AF5C-466D-8B221E226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8" y="928662"/>
            <a:ext cx="3021581" cy="232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436E4E29-A51C-DBFA-65D3-55723EFB221C}"/>
              </a:ext>
            </a:extLst>
          </p:cNvPr>
          <p:cNvSpPr txBox="1"/>
          <p:nvPr/>
        </p:nvSpPr>
        <p:spPr>
          <a:xfrm>
            <a:off x="3143248" y="3746509"/>
            <a:ext cx="35981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8 Mart Dünya Kadınlar Günü dolayısıyla, Odamız kadın çalışanlarımız Feden Kum, Aylin Kaplan ve Stajyer öğrencimiz Aslıhan Alaş’ın Dünya Kadınlar Günü Yönetim Kurulu Başkanımız </a:t>
            </a:r>
            <a:r>
              <a:rPr lang="tr-TR" sz="1600" b="1" i="0" u="none" strike="noStrike" dirty="0">
                <a:solidFill>
                  <a:srgbClr val="0064D1"/>
                </a:solidFill>
                <a:effectLst/>
                <a:latin typeface="inherit"/>
                <a:hlinkClick r:id="rId7"/>
              </a:rPr>
              <a:t>Veli Özcan</a:t>
            </a:r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 tarafından kutlandı.</a:t>
            </a:r>
            <a:endParaRPr lang="tr-TR" sz="1600" dirty="0"/>
          </a:p>
        </p:txBody>
      </p:sp>
      <p:pic>
        <p:nvPicPr>
          <p:cNvPr id="2052" name="Picture 4" descr="Fotoğraf açıklaması yok.">
            <a:extLst>
              <a:ext uri="{FF2B5EF4-FFF2-40B4-BE49-F238E27FC236}">
                <a16:creationId xmlns:a16="http://schemas.microsoft.com/office/drawing/2014/main" id="{68462A21-4D1E-9DE3-4932-CE1C1815C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8" y="3407434"/>
            <a:ext cx="3021581" cy="253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Metin kutusu 17">
            <a:extLst>
              <a:ext uri="{FF2B5EF4-FFF2-40B4-BE49-F238E27FC236}">
                <a16:creationId xmlns:a16="http://schemas.microsoft.com/office/drawing/2014/main" id="{A6D51EDC-3CE7-4A61-FD2C-9FEB025A04F5}"/>
              </a:ext>
            </a:extLst>
          </p:cNvPr>
          <p:cNvSpPr txBox="1"/>
          <p:nvPr/>
        </p:nvSpPr>
        <p:spPr>
          <a:xfrm>
            <a:off x="3158274" y="6043254"/>
            <a:ext cx="359640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tr-TR" sz="1600" b="1" i="0" dirty="0">
                <a:solidFill>
                  <a:srgbClr val="080809"/>
                </a:solidFill>
                <a:effectLst/>
                <a:latin typeface="inherit"/>
              </a:rPr>
              <a:t>DİTSO GALERİCİ ADAYLARINA BELGELERİNİ TESLİM ETTİ.</a:t>
            </a:r>
          </a:p>
          <a:p>
            <a:pPr algn="just">
              <a:buNone/>
            </a:pPr>
            <a:r>
              <a:rPr lang="tr-TR" sz="1600" b="0" i="0" dirty="0">
                <a:solidFill>
                  <a:srgbClr val="080809"/>
                </a:solidFill>
                <a:effectLst/>
                <a:latin typeface="inherit"/>
              </a:rPr>
              <a:t>Türkiye Odalar ve Borsalar Birliği tarafından kurulan ve Mesleki Yeterlilik Kurumu (MYK ) öncülüğünde yetkilendirilen MEYBEM AŞ. tarafından ‘Mesleki Yeterlilik Belgesi’ sınavları, Odamız işbirliği ile 4-5 Aralık tarihinde gerçekleşmişti.</a:t>
            </a:r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4C4C0EBC-2ED8-D99E-50E6-CBC4511CB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061412"/>
            <a:ext cx="3086836" cy="243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155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5A309-9692-9671-D513-3AB28BC87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>
            <a:extLst>
              <a:ext uri="{FF2B5EF4-FFF2-40B4-BE49-F238E27FC236}">
                <a16:creationId xmlns:a16="http://schemas.microsoft.com/office/drawing/2014/main" id="{A34DB2F6-13E7-E946-26A6-BF03F4BE49B3}"/>
              </a:ext>
            </a:extLst>
          </p:cNvPr>
          <p:cNvSpPr/>
          <p:nvPr/>
        </p:nvSpPr>
        <p:spPr>
          <a:xfrm>
            <a:off x="0" y="0"/>
            <a:ext cx="6858000" cy="857224"/>
          </a:xfrm>
          <a:prstGeom prst="rect">
            <a:avLst/>
          </a:prstGeom>
          <a:solidFill>
            <a:srgbClr val="D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Dikdörtgen">
            <a:extLst>
              <a:ext uri="{FF2B5EF4-FFF2-40B4-BE49-F238E27FC236}">
                <a16:creationId xmlns:a16="http://schemas.microsoft.com/office/drawing/2014/main" id="{A627FFFC-0D97-4DE7-0E27-CE9EB5649779}"/>
              </a:ext>
            </a:extLst>
          </p:cNvPr>
          <p:cNvSpPr/>
          <p:nvPr/>
        </p:nvSpPr>
        <p:spPr>
          <a:xfrm>
            <a:off x="0" y="8572528"/>
            <a:ext cx="6858000" cy="571472"/>
          </a:xfrm>
          <a:prstGeom prst="rect">
            <a:avLst/>
          </a:prstGeom>
          <a:solidFill>
            <a:srgbClr val="D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Dikdörtgen">
            <a:extLst>
              <a:ext uri="{FF2B5EF4-FFF2-40B4-BE49-F238E27FC236}">
                <a16:creationId xmlns:a16="http://schemas.microsoft.com/office/drawing/2014/main" id="{681A84B9-EA1E-CDBA-86AA-233F65891829}"/>
              </a:ext>
            </a:extLst>
          </p:cNvPr>
          <p:cNvSpPr/>
          <p:nvPr/>
        </p:nvSpPr>
        <p:spPr>
          <a:xfrm>
            <a:off x="1285860" y="0"/>
            <a:ext cx="4286280" cy="8572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8 Resim" descr="dinartso.org.tr.png">
            <a:extLst>
              <a:ext uri="{FF2B5EF4-FFF2-40B4-BE49-F238E27FC236}">
                <a16:creationId xmlns:a16="http://schemas.microsoft.com/office/drawing/2014/main" id="{B3E89809-180D-68EE-2B35-692B74A2994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00768" y="71406"/>
            <a:ext cx="468000" cy="468000"/>
          </a:xfrm>
          <a:prstGeom prst="rect">
            <a:avLst/>
          </a:prstGeom>
        </p:spPr>
      </p:pic>
      <p:sp>
        <p:nvSpPr>
          <p:cNvPr id="10" name="9 Metin kutusu">
            <a:extLst>
              <a:ext uri="{FF2B5EF4-FFF2-40B4-BE49-F238E27FC236}">
                <a16:creationId xmlns:a16="http://schemas.microsoft.com/office/drawing/2014/main" id="{57B3E308-35EE-9BE3-4633-C4256458A41E}"/>
              </a:ext>
            </a:extLst>
          </p:cNvPr>
          <p:cNvSpPr txBox="1"/>
          <p:nvPr/>
        </p:nvSpPr>
        <p:spPr>
          <a:xfrm>
            <a:off x="1357298" y="108678"/>
            <a:ext cx="42862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DİTSO BÜLTEN </a:t>
            </a:r>
            <a:br>
              <a:rPr lang="tr-TR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DİNAR TİCARET VE SANAYİ ODASI</a:t>
            </a:r>
          </a:p>
        </p:txBody>
      </p:sp>
      <p:sp>
        <p:nvSpPr>
          <p:cNvPr id="12" name="11 Dikdörtgen">
            <a:extLst>
              <a:ext uri="{FF2B5EF4-FFF2-40B4-BE49-F238E27FC236}">
                <a16:creationId xmlns:a16="http://schemas.microsoft.com/office/drawing/2014/main" id="{5BE6079C-6CE1-15DF-5B67-94103BD5A41E}"/>
              </a:ext>
            </a:extLst>
          </p:cNvPr>
          <p:cNvSpPr/>
          <p:nvPr/>
        </p:nvSpPr>
        <p:spPr>
          <a:xfrm>
            <a:off x="1285860" y="8572528"/>
            <a:ext cx="4286280" cy="5714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>
            <a:extLst>
              <a:ext uri="{FF2B5EF4-FFF2-40B4-BE49-F238E27FC236}">
                <a16:creationId xmlns:a16="http://schemas.microsoft.com/office/drawing/2014/main" id="{AB094A9F-1A26-A476-990F-F07AAFD87C66}"/>
              </a:ext>
            </a:extLst>
          </p:cNvPr>
          <p:cNvSpPr txBox="1"/>
          <p:nvPr/>
        </p:nvSpPr>
        <p:spPr>
          <a:xfrm>
            <a:off x="1357298" y="8643966"/>
            <a:ext cx="4214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Üçlerce Mahallesi Ilıca Caddesi No:2 </a:t>
            </a:r>
            <a:b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DİNAR / AFYONKARAHİSAR</a:t>
            </a:r>
          </a:p>
        </p:txBody>
      </p:sp>
      <p:sp>
        <p:nvSpPr>
          <p:cNvPr id="14" name="13 Metin kutusu">
            <a:extLst>
              <a:ext uri="{FF2B5EF4-FFF2-40B4-BE49-F238E27FC236}">
                <a16:creationId xmlns:a16="http://schemas.microsoft.com/office/drawing/2014/main" id="{E5E7823B-2C00-8B79-0D4B-8BD0D7FDCCB1}"/>
              </a:ext>
            </a:extLst>
          </p:cNvPr>
          <p:cNvSpPr txBox="1"/>
          <p:nvPr/>
        </p:nvSpPr>
        <p:spPr>
          <a:xfrm>
            <a:off x="5500702" y="8643966"/>
            <a:ext cx="1357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info@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dinartso</a:t>
            </a: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org.tr</a:t>
            </a:r>
            <a:b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www.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dinartso</a:t>
            </a:r>
            <a:r>
              <a:rPr lang="tr-TR" sz="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tr-TR" sz="8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org.tr</a:t>
            </a:r>
            <a:endParaRPr lang="tr-TR" sz="8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14 Metin kutusu">
            <a:extLst>
              <a:ext uri="{FF2B5EF4-FFF2-40B4-BE49-F238E27FC236}">
                <a16:creationId xmlns:a16="http://schemas.microsoft.com/office/drawing/2014/main" id="{6218E44B-2897-EA29-231E-114774F658AA}"/>
              </a:ext>
            </a:extLst>
          </p:cNvPr>
          <p:cNvSpPr txBox="1"/>
          <p:nvPr/>
        </p:nvSpPr>
        <p:spPr>
          <a:xfrm>
            <a:off x="0" y="8715404"/>
            <a:ext cx="128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Tel: 0(272)3536064</a:t>
            </a:r>
            <a:b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tr-TR" sz="700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Fax</a:t>
            </a:r>
            <a:r>
              <a:rPr lang="tr-TR" sz="7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0(272)3536546</a:t>
            </a:r>
          </a:p>
        </p:txBody>
      </p:sp>
      <p:sp>
        <p:nvSpPr>
          <p:cNvPr id="17" name="1 Başlık">
            <a:extLst>
              <a:ext uri="{FF2B5EF4-FFF2-40B4-BE49-F238E27FC236}">
                <a16:creationId xmlns:a16="http://schemas.microsoft.com/office/drawing/2014/main" id="{B08CEE9F-4A13-5420-A089-D6D84C89C7A2}"/>
              </a:ext>
            </a:extLst>
          </p:cNvPr>
          <p:cNvSpPr txBox="1">
            <a:spLocks/>
          </p:cNvSpPr>
          <p:nvPr/>
        </p:nvSpPr>
        <p:spPr>
          <a:xfrm>
            <a:off x="1928802" y="928662"/>
            <a:ext cx="432048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1000" dirty="0"/>
          </a:p>
        </p:txBody>
      </p:sp>
      <p:sp>
        <p:nvSpPr>
          <p:cNvPr id="19" name="18 Metin kutusu">
            <a:extLst>
              <a:ext uri="{FF2B5EF4-FFF2-40B4-BE49-F238E27FC236}">
                <a16:creationId xmlns:a16="http://schemas.microsoft.com/office/drawing/2014/main" id="{0B08EA09-BE1B-CDA8-8793-7504A6FC217C}"/>
              </a:ext>
            </a:extLst>
          </p:cNvPr>
          <p:cNvSpPr txBox="1"/>
          <p:nvPr/>
        </p:nvSpPr>
        <p:spPr>
          <a:xfrm>
            <a:off x="5880992" y="611003"/>
            <a:ext cx="12501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/>
              <a:t>2025  MART    </a:t>
            </a:r>
          </a:p>
        </p:txBody>
      </p:sp>
      <p:sp>
        <p:nvSpPr>
          <p:cNvPr id="20" name="1 Başlık">
            <a:extLst>
              <a:ext uri="{FF2B5EF4-FFF2-40B4-BE49-F238E27FC236}">
                <a16:creationId xmlns:a16="http://schemas.microsoft.com/office/drawing/2014/main" id="{70ECC79E-8B0C-B274-7A5B-5EC65FDE7EFD}"/>
              </a:ext>
            </a:extLst>
          </p:cNvPr>
          <p:cNvSpPr txBox="1">
            <a:spLocks/>
          </p:cNvSpPr>
          <p:nvPr/>
        </p:nvSpPr>
        <p:spPr>
          <a:xfrm>
            <a:off x="2786058" y="1785918"/>
            <a:ext cx="4669690" cy="14122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4" name="1 Başlık">
            <a:extLst>
              <a:ext uri="{FF2B5EF4-FFF2-40B4-BE49-F238E27FC236}">
                <a16:creationId xmlns:a16="http://schemas.microsoft.com/office/drawing/2014/main" id="{F1F91E47-9B49-79B4-81BD-9C58A0B0E80A}"/>
              </a:ext>
            </a:extLst>
          </p:cNvPr>
          <p:cNvSpPr txBox="1">
            <a:spLocks/>
          </p:cNvSpPr>
          <p:nvPr/>
        </p:nvSpPr>
        <p:spPr>
          <a:xfrm>
            <a:off x="3116829" y="3254170"/>
            <a:ext cx="3196107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24 Slayt Numarası Yer Tutucusu">
            <a:extLst>
              <a:ext uri="{FF2B5EF4-FFF2-40B4-BE49-F238E27FC236}">
                <a16:creationId xmlns:a16="http://schemas.microsoft.com/office/drawing/2014/main" id="{9A9727E0-BA8E-82DE-22E1-B2F46615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06B7E-307E-4972-99C3-B3D0F5AD5074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28" name="1 Başlık">
            <a:extLst>
              <a:ext uri="{FF2B5EF4-FFF2-40B4-BE49-F238E27FC236}">
                <a16:creationId xmlns:a16="http://schemas.microsoft.com/office/drawing/2014/main" id="{3045305B-E34C-E873-B2DD-2B0130E8D884}"/>
              </a:ext>
            </a:extLst>
          </p:cNvPr>
          <p:cNvSpPr txBox="1">
            <a:spLocks/>
          </p:cNvSpPr>
          <p:nvPr/>
        </p:nvSpPr>
        <p:spPr>
          <a:xfrm>
            <a:off x="-1590462" y="9854326"/>
            <a:ext cx="3736068" cy="520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1" name="1 Başlık">
            <a:extLst>
              <a:ext uri="{FF2B5EF4-FFF2-40B4-BE49-F238E27FC236}">
                <a16:creationId xmlns:a16="http://schemas.microsoft.com/office/drawing/2014/main" id="{53CA673E-D58D-531A-D2CD-1020F9A5C940}"/>
              </a:ext>
            </a:extLst>
          </p:cNvPr>
          <p:cNvSpPr txBox="1">
            <a:spLocks/>
          </p:cNvSpPr>
          <p:nvPr/>
        </p:nvSpPr>
        <p:spPr>
          <a:xfrm>
            <a:off x="-41416" y="12628661"/>
            <a:ext cx="3317104" cy="991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tr-TR" sz="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9" name="1 Başlık">
            <a:extLst>
              <a:ext uri="{FF2B5EF4-FFF2-40B4-BE49-F238E27FC236}">
                <a16:creationId xmlns:a16="http://schemas.microsoft.com/office/drawing/2014/main" id="{72F67906-4F32-ECD6-5C3E-EF1C868B8F10}"/>
              </a:ext>
            </a:extLst>
          </p:cNvPr>
          <p:cNvSpPr txBox="1">
            <a:spLocks/>
          </p:cNvSpPr>
          <p:nvPr/>
        </p:nvSpPr>
        <p:spPr>
          <a:xfrm>
            <a:off x="2396205" y="11055085"/>
            <a:ext cx="3603496" cy="288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tr-TR" sz="11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028" name="AutoShape 4" descr="blob:https://web.whatsapp.com/8596be4f-b9eb-4776-8d1f-226074828522">
            <a:extLst>
              <a:ext uri="{FF2B5EF4-FFF2-40B4-BE49-F238E27FC236}">
                <a16:creationId xmlns:a16="http://schemas.microsoft.com/office/drawing/2014/main" id="{E6B657A0-D1B2-BCA5-32E2-6D432AD543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C38D0D2B-6B41-67B6-7E05-CB1C1F3E351E}"/>
              </a:ext>
            </a:extLst>
          </p:cNvPr>
          <p:cNvSpPr/>
          <p:nvPr/>
        </p:nvSpPr>
        <p:spPr>
          <a:xfrm>
            <a:off x="1750219" y="2268885"/>
            <a:ext cx="3429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900" b="0" i="0" dirty="0">
              <a:solidFill>
                <a:srgbClr val="050505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375C70F2-4ED9-F78A-90A7-E794D70A7439}"/>
              </a:ext>
            </a:extLst>
          </p:cNvPr>
          <p:cNvSpPr/>
          <p:nvPr/>
        </p:nvSpPr>
        <p:spPr>
          <a:xfrm>
            <a:off x="3143248" y="1000100"/>
            <a:ext cx="3429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tr-TR" sz="1600" dirty="0"/>
          </a:p>
        </p:txBody>
      </p:sp>
      <p:pic>
        <p:nvPicPr>
          <p:cNvPr id="26" name="Resim 25">
            <a:extLst>
              <a:ext uri="{FF2B5EF4-FFF2-40B4-BE49-F238E27FC236}">
                <a16:creationId xmlns:a16="http://schemas.microsoft.com/office/drawing/2014/main" id="{8B183BFC-9C09-9793-1BE2-E0D05BE4F1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1" y="21831"/>
            <a:ext cx="835393" cy="835393"/>
          </a:xfrm>
          <a:prstGeom prst="rect">
            <a:avLst/>
          </a:prstGeom>
        </p:spPr>
      </p:pic>
      <p:sp>
        <p:nvSpPr>
          <p:cNvPr id="32" name="31 Dikdörtgen">
            <a:extLst>
              <a:ext uri="{FF2B5EF4-FFF2-40B4-BE49-F238E27FC236}">
                <a16:creationId xmlns:a16="http://schemas.microsoft.com/office/drawing/2014/main" id="{488BA6E5-AC8E-A9CD-F418-EF148A0A146F}"/>
              </a:ext>
            </a:extLst>
          </p:cNvPr>
          <p:cNvSpPr/>
          <p:nvPr/>
        </p:nvSpPr>
        <p:spPr>
          <a:xfrm>
            <a:off x="3143248" y="3500430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7935D22B-7A2C-1AE3-933D-93B23300868E}"/>
              </a:ext>
            </a:extLst>
          </p:cNvPr>
          <p:cNvSpPr txBox="1"/>
          <p:nvPr/>
        </p:nvSpPr>
        <p:spPr>
          <a:xfrm>
            <a:off x="3245051" y="1568218"/>
            <a:ext cx="36074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Yönetim Kurulu Başkanımız Veli Özcan, Türkiye Odalar ve Borsalar Birliğinde gerçekleşen Gümrük ve Turizm İşletmeleri </a:t>
            </a:r>
            <a:r>
              <a:rPr lang="tr-TR" sz="1600" b="0" i="0" dirty="0" err="1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A.Ş'nin</a:t>
            </a:r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 Olağan Genel Kuruluna katıldı</a:t>
            </a:r>
            <a:endParaRPr lang="tr-TR" sz="16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30F5DF9-BE29-7391-C35E-094961044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6" y="922215"/>
            <a:ext cx="3237741" cy="2555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407CF366-F81A-5439-AFEA-E885D5AE803F}"/>
              </a:ext>
            </a:extLst>
          </p:cNvPr>
          <p:cNvSpPr txBox="1"/>
          <p:nvPr/>
        </p:nvSpPr>
        <p:spPr>
          <a:xfrm>
            <a:off x="3275687" y="4455789"/>
            <a:ext cx="36074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Yönetim Kurulu Başkanımız </a:t>
            </a:r>
            <a:r>
              <a:rPr lang="tr-TR" sz="1600" b="1" i="0" u="none" strike="noStrike" dirty="0">
                <a:solidFill>
                  <a:srgbClr val="0064D1"/>
                </a:solidFill>
                <a:effectLst/>
                <a:latin typeface="inherit"/>
                <a:hlinkClick r:id="rId6"/>
              </a:rPr>
              <a:t>Veli Özcan</a:t>
            </a:r>
            <a:r>
              <a:rPr lang="tr-TR" sz="1600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  <a:t> Ramazan Bayramı öncesi anlamlı Şehitlik Ziyareti etkinliğine katıldı.</a:t>
            </a:r>
            <a:endParaRPr lang="tr-TR" sz="1600" dirty="0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FC63E140-411B-447D-A725-A193AC4FE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8" y="3573808"/>
            <a:ext cx="3237741" cy="255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Metin kutusu 17">
            <a:extLst>
              <a:ext uri="{FF2B5EF4-FFF2-40B4-BE49-F238E27FC236}">
                <a16:creationId xmlns:a16="http://schemas.microsoft.com/office/drawing/2014/main" id="{E78664DA-0C36-FA9B-33B7-6A2E0087D84D}"/>
              </a:ext>
            </a:extLst>
          </p:cNvPr>
          <p:cNvSpPr txBox="1"/>
          <p:nvPr/>
        </p:nvSpPr>
        <p:spPr>
          <a:xfrm>
            <a:off x="3352800" y="7103938"/>
            <a:ext cx="360746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tr-TR" b="0" i="0" dirty="0">
                <a:solidFill>
                  <a:srgbClr val="080809"/>
                </a:solidFill>
                <a:effectLst/>
                <a:latin typeface="inherit"/>
              </a:rPr>
              <a:t>Yönetim Kurulu Başkanımız </a:t>
            </a:r>
            <a:r>
              <a:rPr lang="tr-TR" b="1" i="0" u="none" strike="noStrike" dirty="0">
                <a:solidFill>
                  <a:srgbClr val="0064D1"/>
                </a:solidFill>
                <a:effectLst/>
                <a:latin typeface="inherit"/>
                <a:hlinkClick r:id="rId8"/>
              </a:rPr>
              <a:t>Veli Özcan</a:t>
            </a:r>
            <a:r>
              <a:rPr lang="tr-TR" b="0" i="0" dirty="0">
                <a:solidFill>
                  <a:srgbClr val="080809"/>
                </a:solidFill>
                <a:effectLst/>
                <a:latin typeface="inherit"/>
              </a:rPr>
              <a:t> İlçemiz Kültür Merkezinde gerçekleşen bayramlaşma törenine katıldı.</a:t>
            </a:r>
          </a:p>
          <a:p>
            <a:pPr>
              <a:buNone/>
            </a:pPr>
            <a:br>
              <a:rPr lang="tr-TR" b="0" i="0" dirty="0">
                <a:solidFill>
                  <a:srgbClr val="080809"/>
                </a:solidFill>
                <a:effectLst/>
                <a:latin typeface="Segoe UI Historic" panose="020B0502040204020203" pitchFamily="34" charset="0"/>
              </a:rPr>
            </a:br>
            <a:endParaRPr lang="tr-TR" dirty="0"/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1DEF6D2C-CABB-0640-B89C-7A337193E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34" y="6233899"/>
            <a:ext cx="3204250" cy="2267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44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2360</TotalTime>
  <Words>360</Words>
  <Application>Microsoft Office PowerPoint</Application>
  <PresentationFormat>Ekran Gösterisi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Arial</vt:lpstr>
      <vt:lpstr>Calibri</vt:lpstr>
      <vt:lpstr>inherit</vt:lpstr>
      <vt:lpstr>Segoe UI Historic</vt:lpstr>
      <vt:lpstr>Verdana</vt:lpstr>
      <vt:lpstr>Ofis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Tansu</dc:creator>
  <cp:lastModifiedBy>Dinar Ticaret ve Sanayi Odası</cp:lastModifiedBy>
  <cp:revision>357</cp:revision>
  <cp:lastPrinted>2022-11-02T07:33:45Z</cp:lastPrinted>
  <dcterms:created xsi:type="dcterms:W3CDTF">2018-01-11T14:20:41Z</dcterms:created>
  <dcterms:modified xsi:type="dcterms:W3CDTF">2025-07-16T13:22:20Z</dcterms:modified>
</cp:coreProperties>
</file>